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8"/>
    <p:restoredTop sz="94613"/>
  </p:normalViewPr>
  <p:slideViewPr>
    <p:cSldViewPr snapToGrid="0" snapToObjects="1">
      <p:cViewPr varScale="1">
        <p:scale>
          <a:sx n="146" d="100"/>
          <a:sy n="146" d="100"/>
        </p:scale>
        <p:origin x="1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477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846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83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60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9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57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363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43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7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075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105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70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672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477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49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958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669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494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433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253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69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812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04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50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9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6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82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872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4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4022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Cambria"/>
                <a:ea typeface="Cambria"/>
                <a:cs typeface="Cambria"/>
                <a:sym typeface="Cambria"/>
              </a:rPr>
              <a:t>Learning Relational Dependency Networks for Relation Extraction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4294967295"/>
          </p:nvPr>
        </p:nvSpPr>
        <p:spPr>
          <a:xfrm>
            <a:off x="512700" y="3124205"/>
            <a:ext cx="8118600" cy="119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Ameet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Soni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Dileep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Viswanathan, Jude Shavlik, and </a:t>
            </a:r>
            <a:r>
              <a:rPr lang="en" u="sng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Sriraam Natarajan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624" y="3769150"/>
            <a:ext cx="1569876" cy="9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l="7749" r="7833"/>
          <a:stretch/>
        </p:blipFill>
        <p:spPr>
          <a:xfrm>
            <a:off x="5880574" y="3769150"/>
            <a:ext cx="807774" cy="95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1334" y="3751549"/>
            <a:ext cx="721350" cy="114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Dependency Network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1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Approximate the joint distribution over the variables as a product of conditional distributions</a:t>
            </a:r>
          </a:p>
          <a:p>
            <a:pPr marL="91440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P(A,P,C,D) ≈ P(D|C,A) × P(C|A,P) × P(A|D) × P(P|C,D)</a:t>
            </a:r>
          </a:p>
          <a:p>
            <a:pPr marL="457200" lvl="0" indent="-228600" rtl="0">
              <a:spcBef>
                <a:spcPts val="600"/>
              </a:spcBef>
              <a:spcAft>
                <a:spcPts val="0"/>
              </a:spcAft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Even, with the approximation, no closed form solution</a:t>
            </a:r>
          </a:p>
          <a:p>
            <a:pPr marL="914400" lvl="1" indent="-330200" rtl="0">
              <a:spcBef>
                <a:spcPts val="500"/>
              </a:spcBef>
              <a:spcAft>
                <a:spcPts val="0"/>
              </a:spcAft>
              <a:buSzPct val="100000"/>
              <a:buFont typeface="Calibri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Typically, Gibbs sampling is used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0" y="4747800"/>
            <a:ext cx="2160000" cy="3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D. Heckerman et al., JMLR 2001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59" name="Shape 159"/>
          <p:cNvSpPr/>
          <p:nvPr/>
        </p:nvSpPr>
        <p:spPr>
          <a:xfrm>
            <a:off x="5197100" y="3143825"/>
            <a:ext cx="1775100" cy="459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Difficulty</a:t>
            </a:r>
          </a:p>
        </p:txBody>
      </p:sp>
      <p:sp>
        <p:nvSpPr>
          <p:cNvPr id="160" name="Shape 160"/>
          <p:cNvSpPr/>
          <p:nvPr/>
        </p:nvSpPr>
        <p:spPr>
          <a:xfrm>
            <a:off x="5197100" y="4396200"/>
            <a:ext cx="1775100" cy="459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Average grade</a:t>
            </a:r>
          </a:p>
        </p:txBody>
      </p:sp>
      <p:sp>
        <p:nvSpPr>
          <p:cNvPr id="161" name="Shape 161"/>
          <p:cNvSpPr/>
          <p:nvPr/>
        </p:nvSpPr>
        <p:spPr>
          <a:xfrm>
            <a:off x="7243850" y="3684075"/>
            <a:ext cx="1304700" cy="459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Prof rating</a:t>
            </a:r>
          </a:p>
        </p:txBody>
      </p:sp>
      <p:sp>
        <p:nvSpPr>
          <p:cNvPr id="162" name="Shape 162"/>
          <p:cNvSpPr/>
          <p:nvPr/>
        </p:nvSpPr>
        <p:spPr>
          <a:xfrm>
            <a:off x="3314925" y="3683825"/>
            <a:ext cx="1665900" cy="459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Course rating</a:t>
            </a:r>
          </a:p>
        </p:txBody>
      </p:sp>
      <p:cxnSp>
        <p:nvCxnSpPr>
          <p:cNvPr id="163" name="Shape 163"/>
          <p:cNvCxnSpPr>
            <a:stCxn id="160" idx="2"/>
            <a:endCxn id="162" idx="4"/>
          </p:cNvCxnSpPr>
          <p:nvPr/>
        </p:nvCxnSpPr>
        <p:spPr>
          <a:xfrm rot="10800000">
            <a:off x="4148000" y="4143750"/>
            <a:ext cx="1049100" cy="4824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4" name="Shape 164"/>
          <p:cNvCxnSpPr>
            <a:stCxn id="162" idx="0"/>
            <a:endCxn id="159" idx="2"/>
          </p:cNvCxnSpPr>
          <p:nvPr/>
        </p:nvCxnSpPr>
        <p:spPr>
          <a:xfrm rot="10800000" flipH="1">
            <a:off x="4147875" y="3373925"/>
            <a:ext cx="1049100" cy="309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5" name="Shape 165"/>
          <p:cNvCxnSpPr>
            <a:stCxn id="159" idx="3"/>
            <a:endCxn id="160" idx="1"/>
          </p:cNvCxnSpPr>
          <p:nvPr/>
        </p:nvCxnSpPr>
        <p:spPr>
          <a:xfrm>
            <a:off x="5457057" y="3536374"/>
            <a:ext cx="0" cy="927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>
            <a:stCxn id="159" idx="5"/>
            <a:endCxn id="160" idx="7"/>
          </p:cNvCxnSpPr>
          <p:nvPr/>
        </p:nvCxnSpPr>
        <p:spPr>
          <a:xfrm>
            <a:off x="6712242" y="3536374"/>
            <a:ext cx="0" cy="927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7" name="Shape 167"/>
          <p:cNvCxnSpPr>
            <a:stCxn id="159" idx="6"/>
            <a:endCxn id="161" idx="0"/>
          </p:cNvCxnSpPr>
          <p:nvPr/>
        </p:nvCxnSpPr>
        <p:spPr>
          <a:xfrm>
            <a:off x="6972200" y="3373775"/>
            <a:ext cx="924000" cy="310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>
            <a:stCxn id="161" idx="1"/>
            <a:endCxn id="162" idx="7"/>
          </p:cNvCxnSpPr>
          <p:nvPr/>
        </p:nvCxnSpPr>
        <p:spPr>
          <a:xfrm rot="10800000">
            <a:off x="4736718" y="3751125"/>
            <a:ext cx="2698200" cy="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62" idx="5"/>
            <a:endCxn id="161" idx="3"/>
          </p:cNvCxnSpPr>
          <p:nvPr/>
        </p:nvCxnSpPr>
        <p:spPr>
          <a:xfrm>
            <a:off x="4736859" y="4076374"/>
            <a:ext cx="2698200" cy="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" name="Shape 170"/>
          <p:cNvSpPr txBox="1"/>
          <p:nvPr/>
        </p:nvSpPr>
        <p:spPr>
          <a:xfrm>
            <a:off x="6759950" y="2844450"/>
            <a:ext cx="1049100" cy="3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P(D|C,A)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838950" y="4076375"/>
            <a:ext cx="1049100" cy="3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P(C|A,P)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853425" y="4143737"/>
            <a:ext cx="1049100" cy="3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P(P|C,D)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599900" y="4693225"/>
            <a:ext cx="1049100" cy="3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P(A|D)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60542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Relational Dependency Network (RDN)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903824"/>
            <a:ext cx="8520600" cy="343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Extend dependency networks to relational domains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Random variables are Objects and Relations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Aggregators (</a:t>
            </a:r>
            <a:r>
              <a:rPr lang="en" dirty="0" err="1"/>
              <a:t>eg</a:t>
            </a:r>
            <a:r>
              <a:rPr lang="en" dirty="0"/>
              <a:t>. </a:t>
            </a:r>
            <a:r>
              <a:rPr lang="en" i="1" dirty="0"/>
              <a:t>count</a:t>
            </a:r>
            <a:r>
              <a:rPr lang="en" dirty="0"/>
              <a:t>) handle </a:t>
            </a:r>
            <a:r>
              <a:rPr lang="en" i="1" dirty="0"/>
              <a:t>multiple instance</a:t>
            </a:r>
            <a:r>
              <a:rPr lang="en" dirty="0"/>
              <a:t> problem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Learning RDNs correspond to learning CPDs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Relational Probability Trees (RPTs) represent CPDs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Each RPT learned independently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Inference - Gibbs Sampling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0" name="Shape 180"/>
          <p:cNvSpPr txBox="1"/>
          <p:nvPr/>
        </p:nvSpPr>
        <p:spPr>
          <a:xfrm>
            <a:off x="0" y="4747800"/>
            <a:ext cx="2160000" cy="3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Neville &amp; Jensen ‘07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5676063" y="1219001"/>
            <a:ext cx="1766100" cy="1187700"/>
          </a:xfrm>
          <a:prstGeom prst="rect">
            <a:avLst/>
          </a:prstGeom>
          <a:solidFill>
            <a:schemeClr val="dk2">
              <a:alpha val="49800"/>
            </a:schemeClr>
          </a:solidFill>
          <a:ln w="22225" cap="flat" cmpd="sng">
            <a:solidFill>
              <a:srgbClr val="42719B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689332" y="1317987"/>
            <a:ext cx="1516500" cy="792000"/>
          </a:xfrm>
          <a:prstGeom prst="rect">
            <a:avLst/>
          </a:prstGeom>
          <a:solidFill>
            <a:schemeClr val="dk2">
              <a:alpha val="49800"/>
            </a:schemeClr>
          </a:solidFill>
          <a:ln w="22225" cap="flat" cmpd="sng">
            <a:solidFill>
              <a:srgbClr val="42719B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1846222" y="1428396"/>
            <a:ext cx="1307400" cy="2361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Professor(P)</a:t>
            </a:r>
          </a:p>
        </p:txBody>
      </p:sp>
      <p:sp>
        <p:nvSpPr>
          <p:cNvPr id="188" name="Shape 188"/>
          <p:cNvSpPr/>
          <p:nvPr/>
        </p:nvSpPr>
        <p:spPr>
          <a:xfrm>
            <a:off x="1846222" y="1812919"/>
            <a:ext cx="1255200" cy="2361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Level(P,L)</a:t>
            </a:r>
          </a:p>
        </p:txBody>
      </p:sp>
      <p:sp>
        <p:nvSpPr>
          <p:cNvPr id="189" name="Shape 189"/>
          <p:cNvSpPr/>
          <p:nvPr/>
        </p:nvSpPr>
        <p:spPr>
          <a:xfrm>
            <a:off x="5885249" y="1317987"/>
            <a:ext cx="1464300" cy="2475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Student(S)</a:t>
            </a:r>
          </a:p>
        </p:txBody>
      </p:sp>
      <p:sp>
        <p:nvSpPr>
          <p:cNvPr id="190" name="Shape 190"/>
          <p:cNvSpPr/>
          <p:nvPr/>
        </p:nvSpPr>
        <p:spPr>
          <a:xfrm>
            <a:off x="5885249" y="1713933"/>
            <a:ext cx="1464300" cy="2475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IQ(S,I)</a:t>
            </a:r>
          </a:p>
        </p:txBody>
      </p:sp>
      <p:sp>
        <p:nvSpPr>
          <p:cNvPr id="191" name="Shape 191"/>
          <p:cNvSpPr/>
          <p:nvPr/>
        </p:nvSpPr>
        <p:spPr>
          <a:xfrm>
            <a:off x="3728901" y="4188594"/>
            <a:ext cx="1569000" cy="643200"/>
          </a:xfrm>
          <a:prstGeom prst="rect">
            <a:avLst/>
          </a:prstGeom>
          <a:solidFill>
            <a:schemeClr val="dk2">
              <a:alpha val="49800"/>
            </a:schemeClr>
          </a:solidFill>
          <a:ln w="22225" cap="flat" cmpd="sng">
            <a:solidFill>
              <a:srgbClr val="42719B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3781198" y="4535047"/>
            <a:ext cx="1464300" cy="2475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Difficulty(C,D)</a:t>
            </a:r>
          </a:p>
        </p:txBody>
      </p:sp>
      <p:sp>
        <p:nvSpPr>
          <p:cNvPr id="193" name="Shape 193"/>
          <p:cNvSpPr/>
          <p:nvPr/>
        </p:nvSpPr>
        <p:spPr>
          <a:xfrm>
            <a:off x="3938088" y="4188594"/>
            <a:ext cx="1255200" cy="2475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Course(C)</a:t>
            </a:r>
          </a:p>
        </p:txBody>
      </p:sp>
      <p:sp>
        <p:nvSpPr>
          <p:cNvPr id="194" name="Shape 194"/>
          <p:cNvSpPr/>
          <p:nvPr/>
        </p:nvSpPr>
        <p:spPr>
          <a:xfrm>
            <a:off x="1689332" y="2802784"/>
            <a:ext cx="1725600" cy="940500"/>
          </a:xfrm>
          <a:prstGeom prst="rect">
            <a:avLst/>
          </a:prstGeom>
          <a:solidFill>
            <a:schemeClr val="dk2">
              <a:alpha val="49800"/>
            </a:schemeClr>
          </a:solidFill>
          <a:ln w="22225" cap="flat" cmpd="sng">
            <a:solidFill>
              <a:srgbClr val="42719B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800789" y="2917932"/>
            <a:ext cx="1504800" cy="2808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taughtBy(P,C)</a:t>
            </a:r>
          </a:p>
        </p:txBody>
      </p:sp>
      <p:sp>
        <p:nvSpPr>
          <p:cNvPr id="196" name="Shape 196"/>
          <p:cNvSpPr/>
          <p:nvPr/>
        </p:nvSpPr>
        <p:spPr>
          <a:xfrm>
            <a:off x="5820767" y="3000757"/>
            <a:ext cx="1621200" cy="792000"/>
          </a:xfrm>
          <a:prstGeom prst="rect">
            <a:avLst/>
          </a:prstGeom>
          <a:solidFill>
            <a:schemeClr val="dk2">
              <a:alpha val="49800"/>
            </a:schemeClr>
          </a:solidFill>
          <a:ln w="22225" cap="flat" cmpd="sng">
            <a:solidFill>
              <a:srgbClr val="42719B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082250" y="3059378"/>
            <a:ext cx="1203000" cy="2475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takes(S,C)</a:t>
            </a:r>
          </a:p>
        </p:txBody>
      </p:sp>
      <p:sp>
        <p:nvSpPr>
          <p:cNvPr id="198" name="Shape 198"/>
          <p:cNvSpPr/>
          <p:nvPr/>
        </p:nvSpPr>
        <p:spPr>
          <a:xfrm>
            <a:off x="1793926" y="3347209"/>
            <a:ext cx="1459200" cy="2616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ratings(P,C,R)</a:t>
            </a:r>
          </a:p>
        </p:txBody>
      </p:sp>
      <p:sp>
        <p:nvSpPr>
          <p:cNvPr id="199" name="Shape 199"/>
          <p:cNvSpPr/>
          <p:nvPr/>
        </p:nvSpPr>
        <p:spPr>
          <a:xfrm>
            <a:off x="5768470" y="2060386"/>
            <a:ext cx="1673400" cy="2475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satisfaction(S,B)</a:t>
            </a:r>
          </a:p>
        </p:txBody>
      </p:sp>
      <p:sp>
        <p:nvSpPr>
          <p:cNvPr id="200" name="Shape 200"/>
          <p:cNvSpPr/>
          <p:nvPr/>
        </p:nvSpPr>
        <p:spPr>
          <a:xfrm>
            <a:off x="5925360" y="3396703"/>
            <a:ext cx="1359599" cy="2970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grade(S,C,G)</a:t>
            </a:r>
          </a:p>
        </p:txBody>
      </p:sp>
      <p:sp>
        <p:nvSpPr>
          <p:cNvPr id="201" name="Shape 201"/>
          <p:cNvSpPr/>
          <p:nvPr/>
        </p:nvSpPr>
        <p:spPr>
          <a:xfrm>
            <a:off x="3676605" y="2802784"/>
            <a:ext cx="1725600" cy="2970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avgCGrade(C,G)</a:t>
            </a:r>
          </a:p>
        </p:txBody>
      </p:sp>
      <p:sp>
        <p:nvSpPr>
          <p:cNvPr id="202" name="Shape 202"/>
          <p:cNvSpPr/>
          <p:nvPr/>
        </p:nvSpPr>
        <p:spPr>
          <a:xfrm>
            <a:off x="3676605" y="1763426"/>
            <a:ext cx="1725600" cy="297000"/>
          </a:xfrm>
          <a:prstGeom prst="ellipse">
            <a:avLst/>
          </a:prstGeom>
          <a:solidFill>
            <a:srgbClr val="7B7B7B">
              <a:alpha val="0"/>
            </a:srgbClr>
          </a:solidFill>
          <a:ln w="22225" cap="flat" cmpd="sng">
            <a:solidFill>
              <a:srgbClr val="42719B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avgSGrade(S,G)</a:t>
            </a:r>
          </a:p>
        </p:txBody>
      </p:sp>
      <p:cxnSp>
        <p:nvCxnSpPr>
          <p:cNvPr id="203" name="Shape 203"/>
          <p:cNvCxnSpPr>
            <a:stCxn id="188" idx="2"/>
            <a:endCxn id="198" idx="2"/>
          </p:cNvCxnSpPr>
          <p:nvPr/>
        </p:nvCxnSpPr>
        <p:spPr>
          <a:xfrm flipH="1">
            <a:off x="1794022" y="1930969"/>
            <a:ext cx="52200" cy="1547100"/>
          </a:xfrm>
          <a:prstGeom prst="bentConnector3">
            <a:avLst>
              <a:gd name="adj1" fmla="val 400000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4" name="Shape 204"/>
          <p:cNvCxnSpPr>
            <a:stCxn id="190" idx="6"/>
            <a:endCxn id="200" idx="6"/>
          </p:cNvCxnSpPr>
          <p:nvPr/>
        </p:nvCxnSpPr>
        <p:spPr>
          <a:xfrm flipH="1">
            <a:off x="7285049" y="1837683"/>
            <a:ext cx="64500" cy="1707600"/>
          </a:xfrm>
          <a:prstGeom prst="bentConnector3">
            <a:avLst>
              <a:gd name="adj1" fmla="val -243450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5" name="Shape 205"/>
          <p:cNvCxnSpPr>
            <a:stCxn id="192" idx="2"/>
            <a:endCxn id="198" idx="4"/>
          </p:cNvCxnSpPr>
          <p:nvPr/>
        </p:nvCxnSpPr>
        <p:spPr>
          <a:xfrm rot="10800000">
            <a:off x="2523598" y="3608797"/>
            <a:ext cx="1257600" cy="1050000"/>
          </a:xfrm>
          <a:prstGeom prst="bentConnector2">
            <a:avLst/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6" name="Shape 206"/>
          <p:cNvCxnSpPr>
            <a:stCxn id="200" idx="1"/>
            <a:endCxn id="202" idx="4"/>
          </p:cNvCxnSpPr>
          <p:nvPr/>
        </p:nvCxnSpPr>
        <p:spPr>
          <a:xfrm rot="10800000">
            <a:off x="4539269" y="2060497"/>
            <a:ext cx="1585200" cy="137970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7" name="Shape 207"/>
          <p:cNvCxnSpPr>
            <a:stCxn id="200" idx="2"/>
            <a:endCxn id="201" idx="6"/>
          </p:cNvCxnSpPr>
          <p:nvPr/>
        </p:nvCxnSpPr>
        <p:spPr>
          <a:xfrm rot="10800000">
            <a:off x="5402160" y="2951203"/>
            <a:ext cx="523200" cy="594000"/>
          </a:xfrm>
          <a:prstGeom prst="bentConnector3">
            <a:avLst>
              <a:gd name="adj1" fmla="val 50000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8" name="Shape 208"/>
          <p:cNvCxnSpPr>
            <a:stCxn id="202" idx="6"/>
            <a:endCxn id="199" idx="2"/>
          </p:cNvCxnSpPr>
          <p:nvPr/>
        </p:nvCxnSpPr>
        <p:spPr>
          <a:xfrm>
            <a:off x="5402205" y="1911926"/>
            <a:ext cx="366300" cy="27210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9" name="Shape 209"/>
          <p:cNvCxnSpPr>
            <a:stCxn id="201" idx="2"/>
            <a:endCxn id="198" idx="6"/>
          </p:cNvCxnSpPr>
          <p:nvPr/>
        </p:nvCxnSpPr>
        <p:spPr>
          <a:xfrm flipH="1">
            <a:off x="3253005" y="2951284"/>
            <a:ext cx="423600" cy="526800"/>
          </a:xfrm>
          <a:prstGeom prst="bentConnector3">
            <a:avLst>
              <a:gd name="adj1" fmla="val 50010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0" name="Shape 210"/>
          <p:cNvCxnSpPr>
            <a:stCxn id="187" idx="6"/>
            <a:endCxn id="195" idx="6"/>
          </p:cNvCxnSpPr>
          <p:nvPr/>
        </p:nvCxnSpPr>
        <p:spPr>
          <a:xfrm>
            <a:off x="3153622" y="1546446"/>
            <a:ext cx="152100" cy="1512000"/>
          </a:xfrm>
          <a:prstGeom prst="bentConnector3">
            <a:avLst>
              <a:gd name="adj1" fmla="val 203446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1" name="Shape 211"/>
          <p:cNvCxnSpPr>
            <a:stCxn id="189" idx="4"/>
            <a:endCxn id="190" idx="0"/>
          </p:cNvCxnSpPr>
          <p:nvPr/>
        </p:nvCxnSpPr>
        <p:spPr>
          <a:xfrm>
            <a:off x="6617399" y="1565487"/>
            <a:ext cx="0" cy="14850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2" name="Shape 212"/>
          <p:cNvCxnSpPr>
            <a:stCxn id="197" idx="4"/>
            <a:endCxn id="200" idx="0"/>
          </p:cNvCxnSpPr>
          <p:nvPr/>
        </p:nvCxnSpPr>
        <p:spPr>
          <a:xfrm flipH="1">
            <a:off x="6605150" y="3306878"/>
            <a:ext cx="78600" cy="8970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3" name="Shape 213"/>
          <p:cNvCxnSpPr>
            <a:stCxn id="199" idx="4"/>
            <a:endCxn id="197" idx="0"/>
          </p:cNvCxnSpPr>
          <p:nvPr/>
        </p:nvCxnSpPr>
        <p:spPr>
          <a:xfrm rot="-5400000" flipH="1">
            <a:off x="6268720" y="2644336"/>
            <a:ext cx="751500" cy="78600"/>
          </a:xfrm>
          <a:prstGeom prst="bentConnector3">
            <a:avLst>
              <a:gd name="adj1" fmla="val 49998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4" name="Shape 214"/>
          <p:cNvCxnSpPr>
            <a:stCxn id="198" idx="5"/>
            <a:endCxn id="192" idx="1"/>
          </p:cNvCxnSpPr>
          <p:nvPr/>
        </p:nvCxnSpPr>
        <p:spPr>
          <a:xfrm rot="-5400000" flipH="1">
            <a:off x="3017081" y="3592849"/>
            <a:ext cx="1000800" cy="956099"/>
          </a:xfrm>
          <a:prstGeom prst="bentConnector3">
            <a:avLst>
              <a:gd name="adj1" fmla="val 50000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5" name="Shape 215"/>
          <p:cNvCxnSpPr>
            <a:stCxn id="192" idx="7"/>
            <a:endCxn id="200" idx="3"/>
          </p:cNvCxnSpPr>
          <p:nvPr/>
        </p:nvCxnSpPr>
        <p:spPr>
          <a:xfrm rot="-5400000">
            <a:off x="5117306" y="3564042"/>
            <a:ext cx="921000" cy="1093500"/>
          </a:xfrm>
          <a:prstGeom prst="bentConnector3">
            <a:avLst>
              <a:gd name="adj1" fmla="val 50002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6" name="Shape 216"/>
          <p:cNvCxnSpPr>
            <a:stCxn id="201" idx="4"/>
            <a:endCxn id="192" idx="6"/>
          </p:cNvCxnSpPr>
          <p:nvPr/>
        </p:nvCxnSpPr>
        <p:spPr>
          <a:xfrm rot="-5400000" flipH="1">
            <a:off x="4112955" y="3526234"/>
            <a:ext cx="1559100" cy="706200"/>
          </a:xfrm>
          <a:prstGeom prst="bentConnector4">
            <a:avLst>
              <a:gd name="adj1" fmla="val 46032"/>
              <a:gd name="adj2" fmla="val 144444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17" name="Shape 217"/>
          <p:cNvCxnSpPr>
            <a:stCxn id="197" idx="7"/>
            <a:endCxn id="199" idx="5"/>
          </p:cNvCxnSpPr>
          <p:nvPr/>
        </p:nvCxnSpPr>
        <p:spPr>
          <a:xfrm rot="-5400000">
            <a:off x="6740825" y="2639774"/>
            <a:ext cx="824100" cy="87600"/>
          </a:xfrm>
          <a:prstGeom prst="bentConnector3">
            <a:avLst>
              <a:gd name="adj1" fmla="val 49998"/>
            </a:avLst>
          </a:prstGeom>
          <a:noFill/>
          <a:ln w="222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18" name="Shape 218"/>
          <p:cNvSpPr/>
          <p:nvPr/>
        </p:nvSpPr>
        <p:spPr>
          <a:xfrm>
            <a:off x="3624308" y="1219001"/>
            <a:ext cx="1516500" cy="247500"/>
          </a:xfrm>
          <a:prstGeom prst="wedgeRoundRectCallout">
            <a:avLst>
              <a:gd name="adj1" fmla="val 1103"/>
              <a:gd name="adj2" fmla="val 160814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Aggregator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ctr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RDN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2975998" y="2004269"/>
            <a:ext cx="2110351" cy="1370735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(Tree) Boosting </a:t>
            </a:r>
            <a:b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[Friedman Annals of Statistics 29(5):1189-1232, 2001]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662237" y="1198196"/>
            <a:ext cx="5754366" cy="164310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= weighted combination of a large number of small trees (models)</a:t>
            </a: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Intuition: Generate an additive model by sequentially fitting small trees to pseudo-residuals from a regression at each iteration…</a:t>
            </a:r>
          </a:p>
        </p:txBody>
      </p:sp>
      <p:sp>
        <p:nvSpPr>
          <p:cNvPr id="228" name="Shape 228"/>
          <p:cNvSpPr/>
          <p:nvPr/>
        </p:nvSpPr>
        <p:spPr>
          <a:xfrm>
            <a:off x="3057958" y="2123298"/>
            <a:ext cx="763809" cy="374301"/>
          </a:xfrm>
          <a:prstGeom prst="flowChartMagneticDisk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</a:t>
            </a:r>
          </a:p>
        </p:txBody>
      </p:sp>
      <p:sp>
        <p:nvSpPr>
          <p:cNvPr id="229" name="Shape 229"/>
          <p:cNvSpPr/>
          <p:nvPr/>
        </p:nvSpPr>
        <p:spPr>
          <a:xfrm>
            <a:off x="3054352" y="2818275"/>
            <a:ext cx="923575" cy="374299"/>
          </a:xfrm>
          <a:prstGeom prst="flowChartMagneticDisk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Predictions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307735" y="2434304"/>
            <a:ext cx="195536" cy="355916"/>
          </a:xfrm>
          <a:prstGeom prst="rect">
            <a:avLst/>
          </a:prstGeom>
          <a:noFill/>
          <a:ln>
            <a:noFill/>
          </a:ln>
        </p:spPr>
        <p:txBody>
          <a:bodyPr lIns="60100" tIns="30050" rIns="60100" bIns="30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CC33"/>
              </a:buClr>
              <a:buSzPct val="25000"/>
              <a:buFont typeface="Calibri"/>
              <a:buNone/>
            </a:pPr>
            <a:r>
              <a:rPr lang="en" sz="1900" b="1" i="0" u="none" strike="noStrike" cap="none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231" name="Shape 231"/>
          <p:cNvSpPr/>
          <p:nvPr/>
        </p:nvSpPr>
        <p:spPr>
          <a:xfrm>
            <a:off x="4223581" y="2392070"/>
            <a:ext cx="760190" cy="374301"/>
          </a:xfrm>
          <a:prstGeom prst="flowChartMagneticDisk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Residuals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933986" y="2415107"/>
            <a:ext cx="241619" cy="349238"/>
          </a:xfrm>
          <a:prstGeom prst="rect">
            <a:avLst/>
          </a:prstGeom>
          <a:noFill/>
          <a:ln>
            <a:noFill/>
          </a:ln>
        </p:spPr>
        <p:txBody>
          <a:bodyPr lIns="60100" tIns="30050" rIns="60100" bIns="30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CC33"/>
              </a:buClr>
              <a:buSzPct val="25000"/>
              <a:buFont typeface="Calibri"/>
              <a:buNone/>
            </a:pPr>
            <a:r>
              <a:rPr lang="en" sz="1900" b="1" i="0" u="none" strike="noStrike" cap="none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</a:p>
        </p:txBody>
      </p:sp>
      <p:grpSp>
        <p:nvGrpSpPr>
          <p:cNvPr id="233" name="Shape 233"/>
          <p:cNvGrpSpPr/>
          <p:nvPr/>
        </p:nvGrpSpPr>
        <p:grpSpPr>
          <a:xfrm>
            <a:off x="1828551" y="2126994"/>
            <a:ext cx="1147413" cy="2029839"/>
            <a:chOff x="1069001" y="3307646"/>
            <a:chExt cx="1789200" cy="2984181"/>
          </a:xfrm>
        </p:grpSpPr>
        <p:sp>
          <p:nvSpPr>
            <p:cNvPr id="234" name="Shape 234"/>
            <p:cNvSpPr/>
            <p:nvPr/>
          </p:nvSpPr>
          <p:spPr>
            <a:xfrm>
              <a:off x="1343378" y="3307646"/>
              <a:ext cx="1190977" cy="550246"/>
            </a:xfrm>
            <a:prstGeom prst="flowChartMagneticDisk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228600" marR="0" lvl="0" indent="-22860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Data</a:t>
              </a: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1744133" y="3730980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pic>
          <p:nvPicPr>
            <p:cNvPr id="236" name="Shape 236" descr="tree.jpg"/>
            <p:cNvPicPr preferRelativeResize="0"/>
            <p:nvPr/>
          </p:nvPicPr>
          <p:blipFill rotWithShape="1">
            <a:blip r:embed="rId3">
              <a:alphaModFix/>
            </a:blip>
            <a:srcRect l="6782" t="15833" r="4835" b="18135"/>
            <a:stretch/>
          </p:blipFill>
          <p:spPr>
            <a:xfrm rot="10800000" flipH="1">
              <a:off x="1284074" y="5366027"/>
              <a:ext cx="1239000" cy="925800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37" name="Shape 237"/>
            <p:cNvSpPr/>
            <p:nvPr/>
          </p:nvSpPr>
          <p:spPr>
            <a:xfrm>
              <a:off x="1411108" y="4222044"/>
              <a:ext cx="1027289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228600" marR="0" lvl="0" indent="-22860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b="0" i="0" u="none" strike="noStrike" cap="none">
                  <a:solidFill>
                    <a:srgbClr val="33CC33"/>
                  </a:solidFill>
                  <a:latin typeface="Open Sans"/>
                  <a:ea typeface="Open Sans"/>
                  <a:cs typeface="Open Sans"/>
                  <a:sym typeface="Open Sans"/>
                </a:rPr>
                <a:t>Loss fct</a:t>
              </a: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1069001" y="4831655"/>
              <a:ext cx="1789200" cy="4071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Initial Model</a:t>
              </a: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1749777" y="4436537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</p:grpSp>
      <p:sp>
        <p:nvSpPr>
          <p:cNvPr id="240" name="Shape 240"/>
          <p:cNvSpPr txBox="1"/>
          <p:nvPr/>
        </p:nvSpPr>
        <p:spPr>
          <a:xfrm>
            <a:off x="1769250" y="3904872"/>
            <a:ext cx="241619" cy="349238"/>
          </a:xfrm>
          <a:prstGeom prst="rect">
            <a:avLst/>
          </a:prstGeom>
          <a:noFill/>
          <a:ln>
            <a:noFill/>
          </a:ln>
        </p:spPr>
        <p:txBody>
          <a:bodyPr lIns="60100" tIns="30050" rIns="60100" bIns="30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CC33"/>
              </a:buClr>
              <a:buSzPct val="25000"/>
              <a:buFont typeface="Calibri"/>
              <a:buNone/>
            </a:pPr>
            <a:r>
              <a:rPr lang="en" sz="1900" b="1" i="0" u="none" strike="noStrike" cap="none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pic>
        <p:nvPicPr>
          <p:cNvPr id="241" name="Shape 241" descr="tree.jpg"/>
          <p:cNvPicPr preferRelativeResize="0"/>
          <p:nvPr/>
        </p:nvPicPr>
        <p:blipFill rotWithShape="1">
          <a:blip r:embed="rId4">
            <a:alphaModFix/>
          </a:blip>
          <a:srcRect l="6782" t="15833" r="4835" b="18135"/>
          <a:stretch/>
        </p:blipFill>
        <p:spPr>
          <a:xfrm rot="10800000" flipH="1">
            <a:off x="5561128" y="2572529"/>
            <a:ext cx="794606" cy="6296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2" name="Shape 242"/>
          <p:cNvSpPr txBox="1"/>
          <p:nvPr/>
        </p:nvSpPr>
        <p:spPr>
          <a:xfrm>
            <a:off x="1946629" y="4177484"/>
            <a:ext cx="241619" cy="349238"/>
          </a:xfrm>
          <a:prstGeom prst="rect">
            <a:avLst/>
          </a:prstGeom>
          <a:noFill/>
          <a:ln>
            <a:noFill/>
          </a:ln>
        </p:spPr>
        <p:txBody>
          <a:bodyPr lIns="60100" tIns="30050" rIns="60100" bIns="30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CC33"/>
              </a:buClr>
              <a:buSzPct val="25000"/>
              <a:buFont typeface="Calibri"/>
              <a:buNone/>
            </a:pPr>
            <a:r>
              <a:rPr lang="en" sz="1900" b="1" i="0" u="none" strike="noStrike" cap="none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pic>
        <p:nvPicPr>
          <p:cNvPr id="243" name="Shape 243" descr="tree.jpg"/>
          <p:cNvPicPr preferRelativeResize="0"/>
          <p:nvPr/>
        </p:nvPicPr>
        <p:blipFill rotWithShape="1">
          <a:blip r:embed="rId5">
            <a:alphaModFix/>
          </a:blip>
          <a:srcRect l="6782" t="15833" r="4835" b="18135"/>
          <a:stretch/>
        </p:blipFill>
        <p:spPr>
          <a:xfrm rot="10800000" flipH="1">
            <a:off x="5557508" y="2576368"/>
            <a:ext cx="794606" cy="629693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4" name="Shape 244"/>
          <p:cNvSpPr/>
          <p:nvPr/>
        </p:nvSpPr>
        <p:spPr>
          <a:xfrm>
            <a:off x="3829551" y="2004269"/>
            <a:ext cx="245064" cy="20431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22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4954523" y="2680050"/>
            <a:ext cx="6210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Induce</a:t>
            </a:r>
          </a:p>
        </p:txBody>
      </p:sp>
      <p:grpSp>
        <p:nvGrpSpPr>
          <p:cNvPr id="246" name="Shape 246"/>
          <p:cNvGrpSpPr/>
          <p:nvPr/>
        </p:nvGrpSpPr>
        <p:grpSpPr>
          <a:xfrm>
            <a:off x="3683996" y="3071274"/>
            <a:ext cx="967485" cy="745992"/>
            <a:chOff x="3747910" y="4730044"/>
            <a:chExt cx="1264355" cy="1061156"/>
          </a:xfrm>
        </p:grpSpPr>
        <p:sp>
          <p:nvSpPr>
            <p:cNvPr id="247" name="Shape 247"/>
            <p:cNvSpPr/>
            <p:nvPr/>
          </p:nvSpPr>
          <p:spPr>
            <a:xfrm>
              <a:off x="3747910" y="4730044"/>
              <a:ext cx="1264355" cy="1061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826" y="80695"/>
                  </a:moveTo>
                  <a:lnTo>
                    <a:pt x="109826" y="80695"/>
                  </a:lnTo>
                  <a:cubicBezTo>
                    <a:pt x="99632" y="103709"/>
                    <a:pt x="74071" y="116547"/>
                    <a:pt x="48771" y="111361"/>
                  </a:cubicBezTo>
                  <a:cubicBezTo>
                    <a:pt x="23471" y="106175"/>
                    <a:pt x="5475" y="84408"/>
                    <a:pt x="5786" y="59368"/>
                  </a:cubicBezTo>
                  <a:cubicBezTo>
                    <a:pt x="6098" y="34328"/>
                    <a:pt x="24629" y="12986"/>
                    <a:pt x="50050" y="8391"/>
                  </a:cubicBezTo>
                  <a:cubicBezTo>
                    <a:pt x="75472" y="3796"/>
                    <a:pt x="100706" y="17226"/>
                    <a:pt x="110326" y="40471"/>
                  </a:cubicBezTo>
                  <a:lnTo>
                    <a:pt x="115201" y="40471"/>
                  </a:lnTo>
                  <a:lnTo>
                    <a:pt x="108434" y="59999"/>
                  </a:lnTo>
                  <a:lnTo>
                    <a:pt x="92069" y="40471"/>
                  </a:lnTo>
                  <a:lnTo>
                    <a:pt x="96411" y="40471"/>
                  </a:lnTo>
                  <a:lnTo>
                    <a:pt x="96411" y="40471"/>
                  </a:lnTo>
                  <a:cubicBezTo>
                    <a:pt x="86238" y="25808"/>
                    <a:pt x="66035" y="19096"/>
                    <a:pt x="47376" y="24180"/>
                  </a:cubicBezTo>
                  <a:cubicBezTo>
                    <a:pt x="28716" y="29263"/>
                    <a:pt x="16370" y="44843"/>
                    <a:pt x="17409" y="61994"/>
                  </a:cubicBezTo>
                  <a:cubicBezTo>
                    <a:pt x="18448" y="79145"/>
                    <a:pt x="32606" y="93483"/>
                    <a:pt x="51775" y="96796"/>
                  </a:cubicBezTo>
                  <a:cubicBezTo>
                    <a:pt x="70943" y="100108"/>
                    <a:pt x="90220" y="91547"/>
                    <a:pt x="98564" y="76017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228600" marR="0" lvl="0" indent="-22225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Noto Sans Symbols"/>
                <a:buNone/>
              </a:pPr>
              <a:endParaRPr sz="1200" b="0" i="0" u="none" strike="noStrike" cap="none">
                <a:solidFill>
                  <a:srgbClr val="33CC3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3984978" y="5102578"/>
              <a:ext cx="942559" cy="407205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Iterate</a:t>
              </a:r>
            </a:p>
          </p:txBody>
        </p:sp>
      </p:grpSp>
      <p:pic>
        <p:nvPicPr>
          <p:cNvPr id="249" name="Shape 249" descr="tree.jpg"/>
          <p:cNvPicPr preferRelativeResize="0"/>
          <p:nvPr/>
        </p:nvPicPr>
        <p:blipFill rotWithShape="1">
          <a:blip r:embed="rId6">
            <a:alphaModFix/>
          </a:blip>
          <a:srcRect l="6782" t="15833" r="4835" b="18135"/>
          <a:stretch/>
        </p:blipFill>
        <p:spPr>
          <a:xfrm rot="10800000" flipH="1">
            <a:off x="5575607" y="2557169"/>
            <a:ext cx="794606" cy="629693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50" name="Shape 250"/>
          <p:cNvGrpSpPr/>
          <p:nvPr/>
        </p:nvGrpSpPr>
        <p:grpSpPr>
          <a:xfrm>
            <a:off x="2790098" y="3797115"/>
            <a:ext cx="5136370" cy="761485"/>
            <a:chOff x="2703848" y="5582351"/>
            <a:chExt cx="8009310" cy="1119502"/>
          </a:xfrm>
        </p:grpSpPr>
        <p:sp>
          <p:nvSpPr>
            <p:cNvPr id="251" name="Shape 251"/>
            <p:cNvSpPr txBox="1"/>
            <p:nvPr/>
          </p:nvSpPr>
          <p:spPr>
            <a:xfrm>
              <a:off x="2703848" y="5683953"/>
              <a:ext cx="1789200" cy="10178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Final Model =</a:t>
              </a:r>
            </a:p>
          </p:txBody>
        </p:sp>
        <p:pic>
          <p:nvPicPr>
            <p:cNvPr id="252" name="Shape 252" descr="tree.jpg"/>
            <p:cNvPicPr preferRelativeResize="0"/>
            <p:nvPr/>
          </p:nvPicPr>
          <p:blipFill rotWithShape="1">
            <a:blip r:embed="rId3">
              <a:alphaModFix/>
            </a:blip>
            <a:srcRect l="6782" t="15833" r="4835" b="18135"/>
            <a:stretch/>
          </p:blipFill>
          <p:spPr>
            <a:xfrm rot="10800000" flipH="1">
              <a:off x="4597360" y="5599285"/>
              <a:ext cx="1238997" cy="925687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53" name="Shape 253" descr="tree.jpg"/>
            <p:cNvPicPr preferRelativeResize="0"/>
            <p:nvPr/>
          </p:nvPicPr>
          <p:blipFill rotWithShape="1">
            <a:blip r:embed="rId6">
              <a:alphaModFix/>
            </a:blip>
            <a:srcRect l="6782" t="15833" r="4835" b="18135"/>
            <a:stretch/>
          </p:blipFill>
          <p:spPr>
            <a:xfrm rot="10800000" flipH="1">
              <a:off x="9050825" y="5582351"/>
              <a:ext cx="1238997" cy="925687"/>
            </a:xfrm>
            <a:prstGeom prst="rect">
              <a:avLst/>
            </a:prstGeom>
            <a:noFill/>
            <a:ln w="9525" cap="flat" cmpd="sng">
              <a:solidFill>
                <a:srgbClr val="9CC2E5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54" name="Shape 254" descr="tree.jpg"/>
            <p:cNvPicPr preferRelativeResize="0"/>
            <p:nvPr/>
          </p:nvPicPr>
          <p:blipFill rotWithShape="1">
            <a:blip r:embed="rId5">
              <a:alphaModFix/>
            </a:blip>
            <a:srcRect l="6782" t="15833" r="4835" b="18135"/>
            <a:stretch/>
          </p:blipFill>
          <p:spPr>
            <a:xfrm rot="10800000" flipH="1">
              <a:off x="7577624" y="5599285"/>
              <a:ext cx="1238997" cy="925687"/>
            </a:xfrm>
            <a:prstGeom prst="rect">
              <a:avLst/>
            </a:prstGeom>
            <a:noFill/>
            <a:ln w="9525" cap="flat" cmpd="sng">
              <a:solidFill>
                <a:srgbClr val="9CC2E5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55" name="Shape 255" descr="tree.jpg"/>
            <p:cNvPicPr preferRelativeResize="0"/>
            <p:nvPr/>
          </p:nvPicPr>
          <p:blipFill rotWithShape="1">
            <a:blip r:embed="rId4">
              <a:alphaModFix/>
            </a:blip>
            <a:srcRect l="6782" t="15833" r="4835" b="18135"/>
            <a:stretch/>
          </p:blipFill>
          <p:spPr>
            <a:xfrm rot="10800000" flipH="1">
              <a:off x="6115712" y="5604931"/>
              <a:ext cx="1238997" cy="92568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56" name="Shape 256"/>
            <p:cNvSpPr txBox="1"/>
            <p:nvPr/>
          </p:nvSpPr>
          <p:spPr>
            <a:xfrm>
              <a:off x="5785555" y="5808135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7281334" y="5825066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8754534" y="5819421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10253584" y="5813778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10231006" y="6045201"/>
              <a:ext cx="482152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2975998" y="2004269"/>
            <a:ext cx="2110351" cy="1370735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(Tree) Boosting </a:t>
            </a:r>
            <a:b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[Friedman Annals of Statistics 29(5):1189-1232, 2001]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662237" y="1198196"/>
            <a:ext cx="5754366" cy="164310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= weighted combination of a large number of small trees (models)</a:t>
            </a: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Intuition: Generate an additive model by sequentially fitting small trees to pseudo-residuals from a regression at each iteration…</a:t>
            </a:r>
          </a:p>
        </p:txBody>
      </p:sp>
      <p:sp>
        <p:nvSpPr>
          <p:cNvPr id="228" name="Shape 228"/>
          <p:cNvSpPr/>
          <p:nvPr/>
        </p:nvSpPr>
        <p:spPr>
          <a:xfrm>
            <a:off x="3057958" y="2123298"/>
            <a:ext cx="763809" cy="374301"/>
          </a:xfrm>
          <a:prstGeom prst="flowChartMagneticDisk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</a:t>
            </a:r>
          </a:p>
        </p:txBody>
      </p:sp>
      <p:sp>
        <p:nvSpPr>
          <p:cNvPr id="229" name="Shape 229"/>
          <p:cNvSpPr/>
          <p:nvPr/>
        </p:nvSpPr>
        <p:spPr>
          <a:xfrm>
            <a:off x="3054352" y="2818275"/>
            <a:ext cx="923575" cy="374299"/>
          </a:xfrm>
          <a:prstGeom prst="flowChartMagneticDisk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Predictions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307735" y="2434304"/>
            <a:ext cx="195536" cy="355916"/>
          </a:xfrm>
          <a:prstGeom prst="rect">
            <a:avLst/>
          </a:prstGeom>
          <a:noFill/>
          <a:ln>
            <a:noFill/>
          </a:ln>
        </p:spPr>
        <p:txBody>
          <a:bodyPr lIns="60100" tIns="30050" rIns="60100" bIns="30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CC33"/>
              </a:buClr>
              <a:buSzPct val="25000"/>
              <a:buFont typeface="Calibri"/>
              <a:buNone/>
            </a:pPr>
            <a:r>
              <a:rPr lang="en" sz="1900" b="1" i="0" u="none" strike="noStrike" cap="none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</p:txBody>
      </p:sp>
      <p:sp>
        <p:nvSpPr>
          <p:cNvPr id="231" name="Shape 231"/>
          <p:cNvSpPr/>
          <p:nvPr/>
        </p:nvSpPr>
        <p:spPr>
          <a:xfrm>
            <a:off x="4223581" y="2392070"/>
            <a:ext cx="760190" cy="374301"/>
          </a:xfrm>
          <a:prstGeom prst="flowChartMagneticDisk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Residuals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933986" y="2415107"/>
            <a:ext cx="241619" cy="349238"/>
          </a:xfrm>
          <a:prstGeom prst="rect">
            <a:avLst/>
          </a:prstGeom>
          <a:noFill/>
          <a:ln>
            <a:noFill/>
          </a:ln>
        </p:spPr>
        <p:txBody>
          <a:bodyPr lIns="60100" tIns="30050" rIns="60100" bIns="30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CC33"/>
              </a:buClr>
              <a:buSzPct val="25000"/>
              <a:buFont typeface="Calibri"/>
              <a:buNone/>
            </a:pPr>
            <a:r>
              <a:rPr lang="en" sz="1900" b="1" i="0" u="none" strike="noStrike" cap="none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</a:p>
        </p:txBody>
      </p:sp>
      <p:grpSp>
        <p:nvGrpSpPr>
          <p:cNvPr id="233" name="Shape 233"/>
          <p:cNvGrpSpPr/>
          <p:nvPr/>
        </p:nvGrpSpPr>
        <p:grpSpPr>
          <a:xfrm>
            <a:off x="1828551" y="2126994"/>
            <a:ext cx="1147413" cy="2029839"/>
            <a:chOff x="1069001" y="3307646"/>
            <a:chExt cx="1789200" cy="2984181"/>
          </a:xfrm>
        </p:grpSpPr>
        <p:sp>
          <p:nvSpPr>
            <p:cNvPr id="234" name="Shape 234"/>
            <p:cNvSpPr/>
            <p:nvPr/>
          </p:nvSpPr>
          <p:spPr>
            <a:xfrm>
              <a:off x="1343378" y="3307646"/>
              <a:ext cx="1190977" cy="550246"/>
            </a:xfrm>
            <a:prstGeom prst="flowChartMagneticDisk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228600" marR="0" lvl="0" indent="-22860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Data</a:t>
              </a: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1744133" y="3730980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pic>
          <p:nvPicPr>
            <p:cNvPr id="236" name="Shape 236" descr="tree.jpg"/>
            <p:cNvPicPr preferRelativeResize="0"/>
            <p:nvPr/>
          </p:nvPicPr>
          <p:blipFill rotWithShape="1">
            <a:blip r:embed="rId3">
              <a:alphaModFix/>
            </a:blip>
            <a:srcRect l="6782" t="15833" r="4835" b="18135"/>
            <a:stretch/>
          </p:blipFill>
          <p:spPr>
            <a:xfrm rot="10800000" flipH="1">
              <a:off x="1284074" y="5366027"/>
              <a:ext cx="1239000" cy="925800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37" name="Shape 237"/>
            <p:cNvSpPr/>
            <p:nvPr/>
          </p:nvSpPr>
          <p:spPr>
            <a:xfrm>
              <a:off x="1411108" y="4222044"/>
              <a:ext cx="1027289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228600" marR="0" lvl="0" indent="-22860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200" b="0" i="0" u="none" strike="noStrike" cap="none">
                  <a:solidFill>
                    <a:srgbClr val="33CC33"/>
                  </a:solidFill>
                  <a:latin typeface="Open Sans"/>
                  <a:ea typeface="Open Sans"/>
                  <a:cs typeface="Open Sans"/>
                  <a:sym typeface="Open Sans"/>
                </a:rPr>
                <a:t>Loss fct</a:t>
              </a: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1069001" y="4831655"/>
              <a:ext cx="1789200" cy="4071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Initial Model</a:t>
              </a: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1749777" y="4436537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</p:grpSp>
      <p:sp>
        <p:nvSpPr>
          <p:cNvPr id="240" name="Shape 240"/>
          <p:cNvSpPr txBox="1"/>
          <p:nvPr/>
        </p:nvSpPr>
        <p:spPr>
          <a:xfrm>
            <a:off x="1769250" y="3904872"/>
            <a:ext cx="241619" cy="349238"/>
          </a:xfrm>
          <a:prstGeom prst="rect">
            <a:avLst/>
          </a:prstGeom>
          <a:noFill/>
          <a:ln>
            <a:noFill/>
          </a:ln>
        </p:spPr>
        <p:txBody>
          <a:bodyPr lIns="60100" tIns="30050" rIns="60100" bIns="30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CC33"/>
              </a:buClr>
              <a:buSzPct val="25000"/>
              <a:buFont typeface="Calibri"/>
              <a:buNone/>
            </a:pPr>
            <a:r>
              <a:rPr lang="en" sz="1900" b="1" i="0" u="none" strike="noStrike" cap="none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pic>
        <p:nvPicPr>
          <p:cNvPr id="241" name="Shape 241" descr="tree.jpg"/>
          <p:cNvPicPr preferRelativeResize="0"/>
          <p:nvPr/>
        </p:nvPicPr>
        <p:blipFill rotWithShape="1">
          <a:blip r:embed="rId4">
            <a:alphaModFix/>
          </a:blip>
          <a:srcRect l="6782" t="15833" r="4835" b="18135"/>
          <a:stretch/>
        </p:blipFill>
        <p:spPr>
          <a:xfrm rot="10800000" flipH="1">
            <a:off x="5561128" y="2572529"/>
            <a:ext cx="794606" cy="6296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2" name="Shape 242"/>
          <p:cNvSpPr txBox="1"/>
          <p:nvPr/>
        </p:nvSpPr>
        <p:spPr>
          <a:xfrm>
            <a:off x="1946629" y="4177484"/>
            <a:ext cx="241619" cy="349238"/>
          </a:xfrm>
          <a:prstGeom prst="rect">
            <a:avLst/>
          </a:prstGeom>
          <a:noFill/>
          <a:ln>
            <a:noFill/>
          </a:ln>
        </p:spPr>
        <p:txBody>
          <a:bodyPr lIns="60100" tIns="30050" rIns="60100" bIns="30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CC33"/>
              </a:buClr>
              <a:buSzPct val="25000"/>
              <a:buFont typeface="Calibri"/>
              <a:buNone/>
            </a:pPr>
            <a:r>
              <a:rPr lang="en" sz="1900" b="1" i="0" u="none" strike="noStrike" cap="none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pic>
        <p:nvPicPr>
          <p:cNvPr id="243" name="Shape 243" descr="tree.jpg"/>
          <p:cNvPicPr preferRelativeResize="0"/>
          <p:nvPr/>
        </p:nvPicPr>
        <p:blipFill rotWithShape="1">
          <a:blip r:embed="rId5">
            <a:alphaModFix/>
          </a:blip>
          <a:srcRect l="6782" t="15833" r="4835" b="18135"/>
          <a:stretch/>
        </p:blipFill>
        <p:spPr>
          <a:xfrm rot="10800000" flipH="1">
            <a:off x="5557508" y="2576368"/>
            <a:ext cx="794606" cy="629693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4" name="Shape 244"/>
          <p:cNvSpPr/>
          <p:nvPr/>
        </p:nvSpPr>
        <p:spPr>
          <a:xfrm>
            <a:off x="3829551" y="2004269"/>
            <a:ext cx="245064" cy="20431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22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4954523" y="2680050"/>
            <a:ext cx="6210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Induce</a:t>
            </a:r>
          </a:p>
        </p:txBody>
      </p:sp>
      <p:grpSp>
        <p:nvGrpSpPr>
          <p:cNvPr id="246" name="Shape 246"/>
          <p:cNvGrpSpPr/>
          <p:nvPr/>
        </p:nvGrpSpPr>
        <p:grpSpPr>
          <a:xfrm>
            <a:off x="3683996" y="3071274"/>
            <a:ext cx="967485" cy="745992"/>
            <a:chOff x="3747910" y="4730044"/>
            <a:chExt cx="1264355" cy="1061156"/>
          </a:xfrm>
        </p:grpSpPr>
        <p:sp>
          <p:nvSpPr>
            <p:cNvPr id="247" name="Shape 247"/>
            <p:cNvSpPr/>
            <p:nvPr/>
          </p:nvSpPr>
          <p:spPr>
            <a:xfrm>
              <a:off x="3747910" y="4730044"/>
              <a:ext cx="1264355" cy="1061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826" y="80695"/>
                  </a:moveTo>
                  <a:lnTo>
                    <a:pt x="109826" y="80695"/>
                  </a:lnTo>
                  <a:cubicBezTo>
                    <a:pt x="99632" y="103709"/>
                    <a:pt x="74071" y="116547"/>
                    <a:pt x="48771" y="111361"/>
                  </a:cubicBezTo>
                  <a:cubicBezTo>
                    <a:pt x="23471" y="106175"/>
                    <a:pt x="5475" y="84408"/>
                    <a:pt x="5786" y="59368"/>
                  </a:cubicBezTo>
                  <a:cubicBezTo>
                    <a:pt x="6098" y="34328"/>
                    <a:pt x="24629" y="12986"/>
                    <a:pt x="50050" y="8391"/>
                  </a:cubicBezTo>
                  <a:cubicBezTo>
                    <a:pt x="75472" y="3796"/>
                    <a:pt x="100706" y="17226"/>
                    <a:pt x="110326" y="40471"/>
                  </a:cubicBezTo>
                  <a:lnTo>
                    <a:pt x="115201" y="40471"/>
                  </a:lnTo>
                  <a:lnTo>
                    <a:pt x="108434" y="59999"/>
                  </a:lnTo>
                  <a:lnTo>
                    <a:pt x="92069" y="40471"/>
                  </a:lnTo>
                  <a:lnTo>
                    <a:pt x="96411" y="40471"/>
                  </a:lnTo>
                  <a:lnTo>
                    <a:pt x="96411" y="40471"/>
                  </a:lnTo>
                  <a:cubicBezTo>
                    <a:pt x="86238" y="25808"/>
                    <a:pt x="66035" y="19096"/>
                    <a:pt x="47376" y="24180"/>
                  </a:cubicBezTo>
                  <a:cubicBezTo>
                    <a:pt x="28716" y="29263"/>
                    <a:pt x="16370" y="44843"/>
                    <a:pt x="17409" y="61994"/>
                  </a:cubicBezTo>
                  <a:cubicBezTo>
                    <a:pt x="18448" y="79145"/>
                    <a:pt x="32606" y="93483"/>
                    <a:pt x="51775" y="96796"/>
                  </a:cubicBezTo>
                  <a:cubicBezTo>
                    <a:pt x="70943" y="100108"/>
                    <a:pt x="90220" y="91547"/>
                    <a:pt x="98564" y="76017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228600" marR="0" lvl="0" indent="-22225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Noto Sans Symbols"/>
                <a:buNone/>
              </a:pPr>
              <a:endParaRPr sz="1200" b="0" i="0" u="none" strike="noStrike" cap="none">
                <a:solidFill>
                  <a:srgbClr val="33CC3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3984978" y="5102578"/>
              <a:ext cx="942559" cy="407205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Iterate</a:t>
              </a:r>
            </a:p>
          </p:txBody>
        </p:sp>
      </p:grpSp>
      <p:pic>
        <p:nvPicPr>
          <p:cNvPr id="249" name="Shape 249" descr="tree.jpg"/>
          <p:cNvPicPr preferRelativeResize="0"/>
          <p:nvPr/>
        </p:nvPicPr>
        <p:blipFill rotWithShape="1">
          <a:blip r:embed="rId6">
            <a:alphaModFix/>
          </a:blip>
          <a:srcRect l="6782" t="15833" r="4835" b="18135"/>
          <a:stretch/>
        </p:blipFill>
        <p:spPr>
          <a:xfrm rot="10800000" flipH="1">
            <a:off x="5575607" y="2557169"/>
            <a:ext cx="794606" cy="629693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50" name="Shape 250"/>
          <p:cNvGrpSpPr/>
          <p:nvPr/>
        </p:nvGrpSpPr>
        <p:grpSpPr>
          <a:xfrm>
            <a:off x="2790098" y="3797115"/>
            <a:ext cx="5136370" cy="761485"/>
            <a:chOff x="2703848" y="5582351"/>
            <a:chExt cx="8009310" cy="1119502"/>
          </a:xfrm>
        </p:grpSpPr>
        <p:sp>
          <p:nvSpPr>
            <p:cNvPr id="251" name="Shape 251"/>
            <p:cNvSpPr txBox="1"/>
            <p:nvPr/>
          </p:nvSpPr>
          <p:spPr>
            <a:xfrm>
              <a:off x="2703848" y="5683953"/>
              <a:ext cx="1789200" cy="10178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Final Model =</a:t>
              </a:r>
            </a:p>
          </p:txBody>
        </p:sp>
        <p:pic>
          <p:nvPicPr>
            <p:cNvPr id="252" name="Shape 252" descr="tree.jpg"/>
            <p:cNvPicPr preferRelativeResize="0"/>
            <p:nvPr/>
          </p:nvPicPr>
          <p:blipFill rotWithShape="1">
            <a:blip r:embed="rId3">
              <a:alphaModFix/>
            </a:blip>
            <a:srcRect l="6782" t="15833" r="4835" b="18135"/>
            <a:stretch/>
          </p:blipFill>
          <p:spPr>
            <a:xfrm rot="10800000" flipH="1">
              <a:off x="4597360" y="5599285"/>
              <a:ext cx="1238997" cy="925687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53" name="Shape 253" descr="tree.jpg"/>
            <p:cNvPicPr preferRelativeResize="0"/>
            <p:nvPr/>
          </p:nvPicPr>
          <p:blipFill rotWithShape="1">
            <a:blip r:embed="rId6">
              <a:alphaModFix/>
            </a:blip>
            <a:srcRect l="6782" t="15833" r="4835" b="18135"/>
            <a:stretch/>
          </p:blipFill>
          <p:spPr>
            <a:xfrm rot="10800000" flipH="1">
              <a:off x="9050825" y="5582351"/>
              <a:ext cx="1238997" cy="925687"/>
            </a:xfrm>
            <a:prstGeom prst="rect">
              <a:avLst/>
            </a:prstGeom>
            <a:noFill/>
            <a:ln w="9525" cap="flat" cmpd="sng">
              <a:solidFill>
                <a:srgbClr val="9CC2E5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54" name="Shape 254" descr="tree.jpg"/>
            <p:cNvPicPr preferRelativeResize="0"/>
            <p:nvPr/>
          </p:nvPicPr>
          <p:blipFill rotWithShape="1">
            <a:blip r:embed="rId5">
              <a:alphaModFix/>
            </a:blip>
            <a:srcRect l="6782" t="15833" r="4835" b="18135"/>
            <a:stretch/>
          </p:blipFill>
          <p:spPr>
            <a:xfrm rot="10800000" flipH="1">
              <a:off x="7577624" y="5599285"/>
              <a:ext cx="1238997" cy="925687"/>
            </a:xfrm>
            <a:prstGeom prst="rect">
              <a:avLst/>
            </a:prstGeom>
            <a:noFill/>
            <a:ln w="9525" cap="flat" cmpd="sng">
              <a:solidFill>
                <a:srgbClr val="9CC2E5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55" name="Shape 255" descr="tree.jpg"/>
            <p:cNvPicPr preferRelativeResize="0"/>
            <p:nvPr/>
          </p:nvPicPr>
          <p:blipFill rotWithShape="1">
            <a:blip r:embed="rId4">
              <a:alphaModFix/>
            </a:blip>
            <a:srcRect l="6782" t="15833" r="4835" b="18135"/>
            <a:stretch/>
          </p:blipFill>
          <p:spPr>
            <a:xfrm rot="10800000" flipH="1">
              <a:off x="6115712" y="5604931"/>
              <a:ext cx="1238997" cy="92568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56" name="Shape 256"/>
            <p:cNvSpPr txBox="1"/>
            <p:nvPr/>
          </p:nvSpPr>
          <p:spPr>
            <a:xfrm>
              <a:off x="5785555" y="5808135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7281334" y="5825066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8754534" y="5819421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10253584" y="5813778"/>
              <a:ext cx="403418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10231006" y="6045201"/>
              <a:ext cx="482152" cy="525973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33CC33"/>
                </a:buClr>
                <a:buSzPct val="25000"/>
                <a:buFont typeface="Calibri"/>
                <a:buNone/>
              </a:pPr>
              <a:r>
                <a:rPr lang="en" sz="1900" b="1" i="0" u="none" strike="noStrike" cap="none">
                  <a:solidFill>
                    <a:srgbClr val="33CC33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</a:p>
          </p:txBody>
        </p:sp>
      </p:grpSp>
      <p:pic>
        <p:nvPicPr>
          <p:cNvPr id="261" name="Shape 261" descr="char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0087" y="2048850"/>
            <a:ext cx="4010025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Feature Extraction Pipeline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975" y="160992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74" y="1376112"/>
            <a:ext cx="1012412" cy="110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3325" y="1528450"/>
            <a:ext cx="2407500" cy="73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 rot="-5400000">
            <a:off x="2110125" y="1202975"/>
            <a:ext cx="846900" cy="1451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3904475" y="2353125"/>
            <a:ext cx="1451400" cy="887700"/>
          </a:xfrm>
          <a:prstGeom prst="downArrowCallout">
            <a:avLst>
              <a:gd name="adj1" fmla="val 28585"/>
              <a:gd name="adj2" fmla="val 25000"/>
              <a:gd name="adj3" fmla="val 25000"/>
              <a:gd name="adj4" fmla="val 6497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First order logic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facts generator</a:t>
            </a:r>
          </a:p>
        </p:txBody>
      </p:sp>
      <p:sp>
        <p:nvSpPr>
          <p:cNvPr id="273" name="Shape 273"/>
          <p:cNvSpPr/>
          <p:nvPr/>
        </p:nvSpPr>
        <p:spPr>
          <a:xfrm>
            <a:off x="6522800" y="3769200"/>
            <a:ext cx="1901400" cy="572700"/>
          </a:xfrm>
          <a:prstGeom prst="flowChartAlternateProcess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accent5"/>
                </a:solidFill>
              </a:rPr>
              <a:t>RDN Boost</a:t>
            </a:r>
          </a:p>
        </p:txBody>
      </p:sp>
      <p:sp>
        <p:nvSpPr>
          <p:cNvPr id="274" name="Shape 274"/>
          <p:cNvSpPr/>
          <p:nvPr/>
        </p:nvSpPr>
        <p:spPr>
          <a:xfrm>
            <a:off x="5780812" y="3859200"/>
            <a:ext cx="572700" cy="392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163125" y="1732312"/>
            <a:ext cx="530700" cy="392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178250" y="1017725"/>
            <a:ext cx="978600" cy="43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Corpus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5760" y="3457074"/>
            <a:ext cx="2705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entityTye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a,”PER</a:t>
            </a:r>
            <a:r>
              <a:rPr lang="en-US" dirty="0" smtClean="0">
                <a:solidFill>
                  <a:schemeClr val="tx1"/>
                </a:solidFill>
              </a:rPr>
              <a:t>”)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prevLemma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Obama”,””age</a:t>
            </a:r>
            <a:r>
              <a:rPr lang="en-US" dirty="0" smtClean="0">
                <a:solidFill>
                  <a:schemeClr val="tx1"/>
                </a:solidFill>
              </a:rPr>
              <a:t>”)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Nextword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Barack”,”Obama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…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NLP Features</a:t>
            </a:r>
          </a:p>
        </p:txBody>
      </p:sp>
      <p:sp>
        <p:nvSpPr>
          <p:cNvPr id="282" name="Shape 282"/>
          <p:cNvSpPr/>
          <p:nvPr/>
        </p:nvSpPr>
        <p:spPr>
          <a:xfrm>
            <a:off x="5878600" y="3472125"/>
            <a:ext cx="2613000" cy="101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 b="1"/>
              <a:t>Dependency path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root word, child of root, etc.</a:t>
            </a:r>
          </a:p>
        </p:txBody>
      </p:sp>
      <p:sp>
        <p:nvSpPr>
          <p:cNvPr id="283" name="Shape 283"/>
          <p:cNvSpPr/>
          <p:nvPr/>
        </p:nvSpPr>
        <p:spPr>
          <a:xfrm>
            <a:off x="652400" y="3472125"/>
            <a:ext cx="2613000" cy="101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 b="1"/>
              <a:t>Named Entity Tag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Tom::Person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LA::City</a:t>
            </a:r>
          </a:p>
        </p:txBody>
      </p:sp>
      <p:sp>
        <p:nvSpPr>
          <p:cNvPr id="284" name="Shape 284"/>
          <p:cNvSpPr/>
          <p:nvPr/>
        </p:nvSpPr>
        <p:spPr>
          <a:xfrm>
            <a:off x="3265486" y="2455725"/>
            <a:ext cx="2613000" cy="101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 b="1"/>
              <a:t>Adjacent words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next and previous words</a:t>
            </a:r>
          </a:p>
        </p:txBody>
      </p:sp>
      <p:sp>
        <p:nvSpPr>
          <p:cNvPr id="285" name="Shape 285"/>
          <p:cNvSpPr/>
          <p:nvPr/>
        </p:nvSpPr>
        <p:spPr>
          <a:xfrm>
            <a:off x="5878600" y="1439325"/>
            <a:ext cx="2613000" cy="101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 b="1"/>
              <a:t>Word lemma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sitting::sit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ate::eat</a:t>
            </a:r>
          </a:p>
        </p:txBody>
      </p:sp>
      <p:sp>
        <p:nvSpPr>
          <p:cNvPr id="286" name="Shape 286"/>
          <p:cNvSpPr/>
          <p:nvPr/>
        </p:nvSpPr>
        <p:spPr>
          <a:xfrm>
            <a:off x="652400" y="1439325"/>
            <a:ext cx="2613000" cy="101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 b="1"/>
              <a:t>Part of speech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Noun, Verb, Adj,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word2vec features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Goal: detect similarities in the </a:t>
            </a:r>
            <a:r>
              <a:rPr lang="en" i="1"/>
              <a:t>linguistic context</a:t>
            </a:r>
            <a:r>
              <a:rPr lang="en"/>
              <a:t> of words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Each word is represented as a vector-space embedding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Words with similar contexts have high (cosine) similarity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3" name="Shape 293" descr="tex2img.ph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351" y="2643187"/>
            <a:ext cx="4152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311700" y="2836975"/>
            <a:ext cx="8691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</a:pPr>
            <a:r>
              <a:rPr lang="en" sz="1800" dirty="0">
                <a:solidFill>
                  <a:schemeClr val="tx1"/>
                </a:solidFill>
              </a:rPr>
              <a:t>Approach: introduce word2vec features in relational context. Learn basket of words with similar contexts as target relation (e.g., father, dad, mother, mom)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	</a:t>
            </a:r>
            <a:r>
              <a:rPr lang="en" sz="18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isCosineSimilar</a:t>
            </a:r>
            <a:r>
              <a:rPr lang="en" sz="1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18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target_word</a:t>
            </a:r>
            <a:r>
              <a:rPr lang="en" sz="1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cur_word</a:t>
            </a:r>
            <a:r>
              <a:rPr lang="en" sz="1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threshold)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entity(A) ^ entity(B) ^ </a:t>
            </a:r>
            <a:r>
              <a:rPr lang="en" sz="18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wordInBetween</a:t>
            </a:r>
            <a:r>
              <a:rPr lang="en" sz="1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^ </a:t>
            </a:r>
            <a:r>
              <a:rPr lang="en" sz="18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isCosineSimilar</a:t>
            </a:r>
            <a:r>
              <a:rPr lang="en" sz="1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(‘father’, C, 0.75) → parent(A,B)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i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Feature Extraction Pipeline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975" y="160992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74" y="1376112"/>
            <a:ext cx="1012412" cy="110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3525" y="1528450"/>
            <a:ext cx="2407500" cy="73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 rot="-5400000">
            <a:off x="2110125" y="1202975"/>
            <a:ext cx="846900" cy="1451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5298925" y="2443912"/>
            <a:ext cx="1451400" cy="887700"/>
          </a:xfrm>
          <a:prstGeom prst="downArrowCallout">
            <a:avLst>
              <a:gd name="adj1" fmla="val 28585"/>
              <a:gd name="adj2" fmla="val 25000"/>
              <a:gd name="adj3" fmla="val 25000"/>
              <a:gd name="adj4" fmla="val 6497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First order logic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facts generator</a:t>
            </a:r>
          </a:p>
        </p:txBody>
      </p:sp>
      <p:sp>
        <p:nvSpPr>
          <p:cNvPr id="306" name="Shape 306"/>
          <p:cNvSpPr/>
          <p:nvPr/>
        </p:nvSpPr>
        <p:spPr>
          <a:xfrm>
            <a:off x="2184150" y="3950775"/>
            <a:ext cx="1901400" cy="572700"/>
          </a:xfrm>
          <a:prstGeom prst="flowChartAlternateProcess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accent5"/>
                </a:solidFill>
              </a:rPr>
              <a:t>RDN Boost</a:t>
            </a:r>
          </a:p>
        </p:txBody>
      </p:sp>
      <p:sp>
        <p:nvSpPr>
          <p:cNvPr id="307" name="Shape 307"/>
          <p:cNvSpPr/>
          <p:nvPr/>
        </p:nvSpPr>
        <p:spPr>
          <a:xfrm rot="10800000">
            <a:off x="4262212" y="4040775"/>
            <a:ext cx="572700" cy="392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1163125" y="1732312"/>
            <a:ext cx="530700" cy="392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/>
          <p:nvPr/>
        </p:nvSpPr>
        <p:spPr>
          <a:xfrm>
            <a:off x="178250" y="1017725"/>
            <a:ext cx="978600" cy="43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Corpus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0724" y="812700"/>
            <a:ext cx="2627924" cy="1451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/>
          <p:nvPr/>
        </p:nvSpPr>
        <p:spPr>
          <a:xfrm>
            <a:off x="5815275" y="1655675"/>
            <a:ext cx="481200" cy="4812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011573" y="3511425"/>
            <a:ext cx="2705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entityTye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a,”PER</a:t>
            </a:r>
            <a:r>
              <a:rPr lang="en-US" dirty="0" smtClean="0">
                <a:solidFill>
                  <a:schemeClr val="tx1"/>
                </a:solidFill>
              </a:rPr>
              <a:t>”)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prevLemma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Obama”,””age</a:t>
            </a:r>
            <a:r>
              <a:rPr lang="en-US" dirty="0" smtClean="0">
                <a:solidFill>
                  <a:schemeClr val="tx1"/>
                </a:solidFill>
              </a:rPr>
              <a:t>”)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Nextword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Barack”,”Obama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…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11700" y="14394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Joint Learning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311700" y="751031"/>
            <a:ext cx="8520600" cy="373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RDNs can learn multiple target relations </a:t>
            </a:r>
            <a:r>
              <a:rPr lang="en" i="1" dirty="0"/>
              <a:t>jointly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TAC KBP contains multiple targets with strong correlations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E.g., spouse(A,B)  and spouse(B,A);  parent(A,B) and child(B,A)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Joint inference can detect relations despite weak evidence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Example</a:t>
            </a:r>
            <a:br>
              <a:rPr lang="en" dirty="0"/>
            </a:br>
            <a:r>
              <a:rPr lang="en" dirty="0"/>
              <a:t>	“</a:t>
            </a:r>
            <a:r>
              <a:rPr lang="en" i="1" dirty="0"/>
              <a:t>Barack and Michelle’s daughter, Malia Obama, is taking a gap year before</a:t>
            </a:r>
            <a:br>
              <a:rPr lang="en" i="1" dirty="0"/>
            </a:br>
            <a:r>
              <a:rPr lang="en" i="1" dirty="0"/>
              <a:t>	beginning college”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Individual inference: positive for child; positive for parent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Joint inference: positive for spouse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Knowledge Extraction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Given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Large corpus of unstructured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List of target relations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2658525"/>
            <a:ext cx="8520600" cy="13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Compute probability of relation existing between entities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Incorporating Human Advice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Humans can benefit model construction beyond mere labelling of examples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Odom et al</a:t>
            </a:r>
            <a:r>
              <a:rPr lang="en" dirty="0" smtClean="0"/>
              <a:t>.</a:t>
            </a:r>
            <a:r>
              <a:rPr lang="en-US" dirty="0" smtClean="0"/>
              <a:t> (2015)</a:t>
            </a:r>
            <a:r>
              <a:rPr lang="en" dirty="0" smtClean="0"/>
              <a:t> </a:t>
            </a:r>
            <a:r>
              <a:rPr lang="en" dirty="0"/>
              <a:t>demonstrated a successful approach to incorporating human advice in the RDN Boost algorithm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Advice influences the calculation of gradients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Learned trade-off between data and advice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Entity1 is “also known as” Entity2 probably refers to alternate name.</a:t>
            </a:r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31439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Weak Supervision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11700" y="940203"/>
            <a:ext cx="8832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Manually labeling target relations is prohibitively expensive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Weak supervision - automatically identify training examples with some noise (</a:t>
            </a:r>
            <a:r>
              <a:rPr lang="en" i="1" dirty="0"/>
              <a:t>silver standard examples)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i="1" dirty="0"/>
              <a:t>Knowledge-based weak supervision</a:t>
            </a:r>
            <a:r>
              <a:rPr lang="en" dirty="0"/>
              <a:t>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Encode intuition of human labelers in FOL format; weights indicate confidence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Construct MLN to perform inference on unlabeled corpus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Inferred positives (with probabilities) become training labels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Shown to be superior to distant supervision [ILP 2013]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i="1" dirty="0" err="1">
                <a:latin typeface="Times New Roman"/>
                <a:ea typeface="Times New Roman"/>
                <a:cs typeface="Times New Roman"/>
                <a:sym typeface="Times New Roman"/>
              </a:rPr>
              <a:t>entityType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(a, “PER”), </a:t>
            </a:r>
            <a:r>
              <a:rPr lang="en" i="1" dirty="0" err="1">
                <a:latin typeface="Times New Roman"/>
                <a:ea typeface="Times New Roman"/>
                <a:cs typeface="Times New Roman"/>
                <a:sym typeface="Times New Roman"/>
              </a:rPr>
              <a:t>commaAfter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(a), </a:t>
            </a:r>
            <a:r>
              <a:rPr lang="en" i="1" dirty="0" err="1">
                <a:latin typeface="Times New Roman"/>
                <a:ea typeface="Times New Roman"/>
                <a:cs typeface="Times New Roman"/>
                <a:sym typeface="Times New Roman"/>
              </a:rPr>
              <a:t>nextWord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i="1" dirty="0" err="1"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" i="1" dirty="0" err="1">
                <a:latin typeface="Times New Roman"/>
                <a:ea typeface="Times New Roman"/>
                <a:cs typeface="Times New Roman"/>
                <a:sym typeface="Times New Roman"/>
              </a:rPr>
              <a:t>entityType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(b, “NUM”) → age(</a:t>
            </a:r>
            <a:r>
              <a:rPr lang="en" i="1" dirty="0" err="1">
                <a:latin typeface="Times New Roman"/>
                <a:ea typeface="Times New Roman"/>
                <a:cs typeface="Times New Roman"/>
                <a:sym typeface="Times New Roman"/>
              </a:rPr>
              <a:t>a,b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1006197" y="2559795"/>
            <a:ext cx="3570300" cy="79649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5209650" y="1008375"/>
            <a:ext cx="3570300" cy="861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5352701" y="1359637"/>
            <a:ext cx="1742700" cy="3555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 NLP facts</a:t>
            </a:r>
          </a:p>
        </p:txBody>
      </p:sp>
      <p:sp>
        <p:nvSpPr>
          <p:cNvPr id="337" name="Shape 337"/>
          <p:cNvSpPr/>
          <p:nvPr/>
        </p:nvSpPr>
        <p:spPr>
          <a:xfrm>
            <a:off x="2836673" y="2970398"/>
            <a:ext cx="1539000" cy="249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annotations</a:t>
            </a:r>
          </a:p>
        </p:txBody>
      </p:sp>
      <p:sp>
        <p:nvSpPr>
          <p:cNvPr id="338" name="Shape 338"/>
          <p:cNvSpPr/>
          <p:nvPr/>
        </p:nvSpPr>
        <p:spPr>
          <a:xfrm>
            <a:off x="1091964" y="2970398"/>
            <a:ext cx="1653900" cy="249300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 i="0" u="none" strike="noStrike" cap="none">
                <a:latin typeface="Calibri"/>
                <a:ea typeface="Calibri"/>
                <a:cs typeface="Calibri"/>
                <a:sym typeface="Calibri"/>
              </a:rPr>
              <a:t>Weakly supervised</a:t>
            </a:r>
          </a:p>
        </p:txBody>
      </p:sp>
      <p:sp>
        <p:nvSpPr>
          <p:cNvPr id="339" name="Shape 339"/>
          <p:cNvSpPr/>
          <p:nvPr/>
        </p:nvSpPr>
        <p:spPr>
          <a:xfrm>
            <a:off x="2088476" y="2585675"/>
            <a:ext cx="1539000" cy="2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Labels</a:t>
            </a:r>
          </a:p>
        </p:txBody>
      </p:sp>
      <p:sp>
        <p:nvSpPr>
          <p:cNvPr id="340" name="Shape 340"/>
          <p:cNvSpPr/>
          <p:nvPr/>
        </p:nvSpPr>
        <p:spPr>
          <a:xfrm>
            <a:off x="5399391" y="3218074"/>
            <a:ext cx="1446299" cy="380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Learned models</a:t>
            </a:r>
          </a:p>
        </p:txBody>
      </p:sp>
      <p:cxnSp>
        <p:nvCxnSpPr>
          <p:cNvPr id="341" name="Shape 341"/>
          <p:cNvCxnSpPr>
            <a:endCxn id="338" idx="0"/>
          </p:cNvCxnSpPr>
          <p:nvPr/>
        </p:nvCxnSpPr>
        <p:spPr>
          <a:xfrm>
            <a:off x="1918914" y="2229998"/>
            <a:ext cx="0" cy="74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/>
            <a:headEnd type="none" w="med" len="med"/>
            <a:tailEnd type="triangle" w="lg" len="lg"/>
          </a:ln>
        </p:spPr>
      </p:cxnSp>
      <p:cxnSp>
        <p:nvCxnSpPr>
          <p:cNvPr id="342" name="Shape 342"/>
          <p:cNvCxnSpPr>
            <a:stCxn id="343" idx="2"/>
            <a:endCxn id="340" idx="0"/>
          </p:cNvCxnSpPr>
          <p:nvPr/>
        </p:nvCxnSpPr>
        <p:spPr>
          <a:xfrm flipH="1">
            <a:off x="6122541" y="2840674"/>
            <a:ext cx="2100" cy="377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44" name="Shape 344"/>
          <p:cNvSpPr/>
          <p:nvPr/>
        </p:nvSpPr>
        <p:spPr>
          <a:xfrm>
            <a:off x="1526634" y="1018068"/>
            <a:ext cx="2379564" cy="1212192"/>
          </a:xfrm>
          <a:prstGeom prst="flowChartMultidocumen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corpus</a:t>
            </a:r>
          </a:p>
        </p:txBody>
      </p:sp>
      <p:cxnSp>
        <p:nvCxnSpPr>
          <p:cNvPr id="345" name="Shape 345"/>
          <p:cNvCxnSpPr>
            <a:stCxn id="340" idx="2"/>
          </p:cNvCxnSpPr>
          <p:nvPr/>
        </p:nvCxnSpPr>
        <p:spPr>
          <a:xfrm>
            <a:off x="6122541" y="3598174"/>
            <a:ext cx="900" cy="55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46" name="Shape 346"/>
          <p:cNvSpPr/>
          <p:nvPr/>
        </p:nvSpPr>
        <p:spPr>
          <a:xfrm>
            <a:off x="6935067" y="3953617"/>
            <a:ext cx="1262141" cy="622295"/>
          </a:xfrm>
          <a:prstGeom prst="flowChartMultidocumen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corpus</a:t>
            </a:r>
          </a:p>
        </p:txBody>
      </p:sp>
      <p:sp>
        <p:nvSpPr>
          <p:cNvPr id="347" name="Shape 347"/>
          <p:cNvSpPr/>
          <p:nvPr/>
        </p:nvSpPr>
        <p:spPr>
          <a:xfrm>
            <a:off x="7148095" y="3218074"/>
            <a:ext cx="984300" cy="380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</p:txBody>
      </p:sp>
      <p:cxnSp>
        <p:nvCxnSpPr>
          <p:cNvPr id="348" name="Shape 348"/>
          <p:cNvCxnSpPr>
            <a:stCxn id="346" idx="0"/>
            <a:endCxn id="347" idx="2"/>
          </p:cNvCxnSpPr>
          <p:nvPr/>
        </p:nvCxnSpPr>
        <p:spPr>
          <a:xfrm rot="10800000">
            <a:off x="7640369" y="3598117"/>
            <a:ext cx="12600" cy="35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349" name="Shape 349"/>
          <p:cNvCxnSpPr>
            <a:stCxn id="347" idx="1"/>
            <a:endCxn id="340" idx="3"/>
          </p:cNvCxnSpPr>
          <p:nvPr/>
        </p:nvCxnSpPr>
        <p:spPr>
          <a:xfrm rot="10800000">
            <a:off x="6845695" y="3408124"/>
            <a:ext cx="30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350" name="Shape 350"/>
          <p:cNvCxnSpPr>
            <a:stCxn id="334" idx="3"/>
            <a:endCxn id="351" idx="1"/>
          </p:cNvCxnSpPr>
          <p:nvPr/>
        </p:nvCxnSpPr>
        <p:spPr>
          <a:xfrm rot="10800000" flipH="1">
            <a:off x="4576497" y="2548845"/>
            <a:ext cx="791700" cy="4092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sp>
        <p:nvSpPr>
          <p:cNvPr id="352" name="Shape 352"/>
          <p:cNvSpPr/>
          <p:nvPr/>
        </p:nvSpPr>
        <p:spPr>
          <a:xfrm>
            <a:off x="5674515" y="4152143"/>
            <a:ext cx="897599" cy="383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p(y|x)</a:t>
            </a:r>
          </a:p>
        </p:txBody>
      </p:sp>
      <p:cxnSp>
        <p:nvCxnSpPr>
          <p:cNvPr id="353" name="Shape 353"/>
          <p:cNvCxnSpPr>
            <a:stCxn id="335" idx="2"/>
            <a:endCxn id="351" idx="0"/>
          </p:cNvCxnSpPr>
          <p:nvPr/>
        </p:nvCxnSpPr>
        <p:spPr>
          <a:xfrm rot="5400000">
            <a:off x="6398400" y="1665975"/>
            <a:ext cx="392100" cy="800700"/>
          </a:xfrm>
          <a:prstGeom prst="bentConnector3">
            <a:avLst>
              <a:gd name="adj1" fmla="val 50016"/>
            </a:avLst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354" name="Shape 354"/>
          <p:cNvCxnSpPr>
            <a:stCxn id="344" idx="3"/>
            <a:endCxn id="335" idx="1"/>
          </p:cNvCxnSpPr>
          <p:nvPr/>
        </p:nvCxnSpPr>
        <p:spPr>
          <a:xfrm rot="10800000" flipH="1">
            <a:off x="3906198" y="1439364"/>
            <a:ext cx="1303500" cy="184800"/>
          </a:xfrm>
          <a:prstGeom prst="bentConnector3">
            <a:avLst>
              <a:gd name="adj1" fmla="val 49998"/>
            </a:avLst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sp>
        <p:nvSpPr>
          <p:cNvPr id="355" name="Shape 355"/>
          <p:cNvSpPr/>
          <p:nvPr/>
        </p:nvSpPr>
        <p:spPr>
          <a:xfrm>
            <a:off x="5607778" y="723477"/>
            <a:ext cx="872700" cy="2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</p:txBody>
      </p:sp>
      <p:sp>
        <p:nvSpPr>
          <p:cNvPr id="356" name="Shape 356"/>
          <p:cNvSpPr/>
          <p:nvPr/>
        </p:nvSpPr>
        <p:spPr>
          <a:xfrm>
            <a:off x="1292383" y="4182678"/>
            <a:ext cx="1253100" cy="5025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rules</a:t>
            </a:r>
          </a:p>
        </p:txBody>
      </p:sp>
      <p:cxnSp>
        <p:nvCxnSpPr>
          <p:cNvPr id="357" name="Shape 357"/>
          <p:cNvCxnSpPr>
            <a:stCxn id="356" idx="0"/>
            <a:endCxn id="338" idx="2"/>
          </p:cNvCxnSpPr>
          <p:nvPr/>
        </p:nvCxnSpPr>
        <p:spPr>
          <a:xfrm rot="-5400000">
            <a:off x="1437733" y="3700878"/>
            <a:ext cx="963000" cy="6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chemeClr val="dk1"/>
            </a:solidFill>
            <a:prstDash val="dash"/>
            <a:miter/>
            <a:headEnd type="none" w="med" len="med"/>
            <a:tailEnd type="triangle" w="lg" len="lg"/>
          </a:ln>
        </p:spPr>
      </p:cxnSp>
      <p:cxnSp>
        <p:nvCxnSpPr>
          <p:cNvPr id="358" name="Shape 358"/>
          <p:cNvCxnSpPr>
            <a:endCxn id="337" idx="0"/>
          </p:cNvCxnSpPr>
          <p:nvPr/>
        </p:nvCxnSpPr>
        <p:spPr>
          <a:xfrm>
            <a:off x="3606173" y="2108798"/>
            <a:ext cx="0" cy="861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sp>
        <p:nvSpPr>
          <p:cNvPr id="351" name="Shape 351"/>
          <p:cNvSpPr/>
          <p:nvPr/>
        </p:nvSpPr>
        <p:spPr>
          <a:xfrm>
            <a:off x="5368200" y="2262500"/>
            <a:ext cx="1651500" cy="572700"/>
          </a:xfrm>
          <a:prstGeom prst="rect">
            <a:avLst/>
          </a:prstGeom>
          <a:solidFill>
            <a:srgbClr val="CCCCCC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>
                <a:latin typeface="Calibri"/>
                <a:ea typeface="Calibri"/>
                <a:cs typeface="Calibri"/>
                <a:sym typeface="Calibri"/>
              </a:rPr>
              <a:t>RDN Boost</a:t>
            </a:r>
          </a:p>
        </p:txBody>
      </p:sp>
      <p:sp>
        <p:nvSpPr>
          <p:cNvPr id="360" name="Shape 360"/>
          <p:cNvSpPr/>
          <p:nvPr/>
        </p:nvSpPr>
        <p:spPr>
          <a:xfrm>
            <a:off x="7238400" y="1359650"/>
            <a:ext cx="1446300" cy="355500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latin typeface="Calibri"/>
                <a:ea typeface="Calibri"/>
                <a:cs typeface="Calibri"/>
                <a:sym typeface="Calibri"/>
              </a:rPr>
              <a:t>word2vec</a:t>
            </a:r>
          </a:p>
        </p:txBody>
      </p:sp>
      <p:sp>
        <p:nvSpPr>
          <p:cNvPr id="361" name="Shape 361"/>
          <p:cNvSpPr/>
          <p:nvPr/>
        </p:nvSpPr>
        <p:spPr>
          <a:xfrm>
            <a:off x="7238400" y="2366425"/>
            <a:ext cx="1446300" cy="355500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latin typeface="Calibri"/>
                <a:ea typeface="Calibri"/>
                <a:cs typeface="Calibri"/>
                <a:sym typeface="Calibri"/>
              </a:rPr>
              <a:t>Advice</a:t>
            </a:r>
          </a:p>
        </p:txBody>
      </p:sp>
      <p:cxnSp>
        <p:nvCxnSpPr>
          <p:cNvPr id="362" name="Shape 362"/>
          <p:cNvCxnSpPr/>
          <p:nvPr/>
        </p:nvCxnSpPr>
        <p:spPr>
          <a:xfrm rot="10800000">
            <a:off x="7019695" y="2539589"/>
            <a:ext cx="30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Methodology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Data: TAC KBP corpus (train on 2014; test on 2015)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14 target relations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10 person relations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4 organization relations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Experiments: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RDN Boost vs Relation Factory [Roth et al] (2013 KBP champion)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Joint learning vs individual learning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RDN + word2vec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RDN + Advice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RDN + Weak supervision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5413650" y="920100"/>
            <a:ext cx="2261100" cy="82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WS + 20 GS examples is </a:t>
            </a:r>
            <a:r>
              <a:rPr lang="en-US" dirty="0" smtClean="0"/>
              <a:t>mostly </a:t>
            </a:r>
            <a:r>
              <a:rPr lang="en" dirty="0" smtClean="0"/>
              <a:t>able </a:t>
            </a:r>
            <a:r>
              <a:rPr lang="en" dirty="0"/>
              <a:t>to replace full GS training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6050464" y="462900"/>
            <a:ext cx="2261100" cy="82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Joint learning improves performance when target relations are connected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6319886" y="511886"/>
            <a:ext cx="2261100" cy="82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word2vec does not improve performance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6319886" y="348600"/>
            <a:ext cx="2261100" cy="82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Advice improves performance (particularly recall)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6401529" y="520050"/>
            <a:ext cx="2261100" cy="827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RDN </a:t>
            </a:r>
            <a:r>
              <a:rPr lang="en-US" dirty="0" smtClean="0"/>
              <a:t>(the full system) </a:t>
            </a:r>
            <a:r>
              <a:rPr lang="en" dirty="0" smtClean="0"/>
              <a:t>outperforms </a:t>
            </a:r>
            <a:r>
              <a:rPr lang="en" dirty="0"/>
              <a:t>a state-of-the art system on KBP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Weak supervision helps when supplemented with few gold examples</a:t>
            </a:r>
          </a:p>
          <a:p>
            <a:pPr marL="457200" lvl="0" indent="-2286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Joint learning performs well for connected relations</a:t>
            </a:r>
          </a:p>
          <a:p>
            <a:pPr marL="457200" lvl="0" indent="-2286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Results do not favor word2vec features over standard features</a:t>
            </a:r>
          </a:p>
          <a:p>
            <a:pPr marL="457200" lvl="0" indent="-2286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Use of human advice improves performance over learning from just data</a:t>
            </a:r>
          </a:p>
          <a:p>
            <a:pPr marL="457200" lvl="0" indent="-228600">
              <a:lnSpc>
                <a:spcPct val="250000"/>
              </a:lnSpc>
              <a:spcBef>
                <a:spcPts val="0"/>
              </a:spcBef>
            </a:pPr>
            <a:r>
              <a:rPr lang="en"/>
              <a:t>RDN performs better than the state-of-the-art relation extraction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Motivating Task - TAC KBP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1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/>
              <a:t>Knowledge Base Population</a:t>
            </a:r>
            <a:r>
              <a:rPr lang="en"/>
              <a:t> - automatic construction of knowledge base from unstructured text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Expand our established framework for word2vec in relation domain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Compare RDN to other relational </a:t>
            </a:r>
            <a:r>
              <a:rPr lang="en" dirty="0" smtClean="0"/>
              <a:t>algorithms</a:t>
            </a:r>
            <a:r>
              <a:rPr lang="en-US" dirty="0" smtClean="0"/>
              <a:t> – Word </a:t>
            </a:r>
            <a:r>
              <a:rPr lang="en-US" dirty="0" err="1" smtClean="0"/>
              <a:t>embeddings</a:t>
            </a:r>
            <a:r>
              <a:rPr lang="en-US" dirty="0" smtClean="0"/>
              <a:t> using </a:t>
            </a:r>
            <a:r>
              <a:rPr lang="en-US" dirty="0" err="1" smtClean="0"/>
              <a:t>Problog</a:t>
            </a:r>
            <a:endParaRPr lang="en" dirty="0"/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Expand to all KBP target relations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Motivating Task - TAC KBP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1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/>
              <a:t>Knowledge Base Population</a:t>
            </a:r>
            <a:r>
              <a:rPr lang="en"/>
              <a:t> - automatic construction of knowledge base from unstructured text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Sentence: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“President </a:t>
            </a:r>
            <a:r>
              <a:rPr lang="en">
                <a:solidFill>
                  <a:srgbClr val="38761D"/>
                </a:solidFill>
              </a:rPr>
              <a:t>Barack Obama</a:t>
            </a:r>
            <a:r>
              <a:rPr lang="en"/>
              <a:t>, 55, attended the event with wife Michelle Obama”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Motivating Task - TAC KBP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1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 dirty="0"/>
              <a:t>Knowledge Base Population</a:t>
            </a:r>
            <a:r>
              <a:rPr lang="en" dirty="0"/>
              <a:t> - automatic construction of knowledge base from unstructured text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Sentence: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n" u="sng" dirty="0"/>
              <a:t>President</a:t>
            </a:r>
            <a:r>
              <a:rPr lang="en" dirty="0"/>
              <a:t> </a:t>
            </a:r>
            <a:r>
              <a:rPr lang="en" dirty="0">
                <a:solidFill>
                  <a:srgbClr val="FFFF00"/>
                </a:solidFill>
              </a:rPr>
              <a:t>Barack Obama</a:t>
            </a:r>
            <a:r>
              <a:rPr lang="en" dirty="0"/>
              <a:t>, </a:t>
            </a:r>
            <a:r>
              <a:rPr lang="en" u="sng" dirty="0"/>
              <a:t>55</a:t>
            </a:r>
            <a:r>
              <a:rPr lang="en" dirty="0"/>
              <a:t>, attended the event with wife </a:t>
            </a:r>
            <a:r>
              <a:rPr lang="en" u="sng" dirty="0"/>
              <a:t>Michelle Obama</a:t>
            </a:r>
            <a:r>
              <a:rPr lang="en" dirty="0"/>
              <a:t>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Knowledge: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spouse(Barack Obama, Michelle Obama)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age(Barack Obama, 55)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title(Barack Obama, President)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TAC-KBP Challenges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Large scale – over 300GB of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 labeled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High degree of uncertainty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Extracting structure from unstructured text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sp>
        <p:nvSpPr>
          <p:cNvPr id="95" name="Shape 95"/>
          <p:cNvSpPr/>
          <p:nvPr/>
        </p:nvSpPr>
        <p:spPr>
          <a:xfrm>
            <a:off x="1006197" y="2559795"/>
            <a:ext cx="3570300" cy="79649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5179549" y="1017725"/>
            <a:ext cx="1968600" cy="861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314150" y="2338150"/>
            <a:ext cx="1651500" cy="572700"/>
          </a:xfrm>
          <a:prstGeom prst="rect">
            <a:avLst/>
          </a:prstGeom>
          <a:solidFill>
            <a:srgbClr val="CCCCCC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dirty="0" smtClean="0">
                <a:latin typeface="Calibri"/>
                <a:ea typeface="Calibri"/>
                <a:cs typeface="Calibri"/>
                <a:sym typeface="Calibri"/>
              </a:rPr>
              <a:t>CRF/MRF/Deep/Deeper/Deepest</a:t>
            </a:r>
            <a:endParaRPr lang="en" sz="16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088475" y="2585675"/>
            <a:ext cx="1539000" cy="74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Labels</a:t>
            </a:r>
          </a:p>
        </p:txBody>
      </p:sp>
      <p:sp>
        <p:nvSpPr>
          <p:cNvPr id="99" name="Shape 99"/>
          <p:cNvSpPr/>
          <p:nvPr/>
        </p:nvSpPr>
        <p:spPr>
          <a:xfrm>
            <a:off x="5399391" y="3218074"/>
            <a:ext cx="1446299" cy="380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Learned models</a:t>
            </a:r>
          </a:p>
        </p:txBody>
      </p:sp>
      <p:cxnSp>
        <p:nvCxnSpPr>
          <p:cNvPr id="100" name="Shape 100"/>
          <p:cNvCxnSpPr/>
          <p:nvPr/>
        </p:nvCxnSpPr>
        <p:spPr>
          <a:xfrm>
            <a:off x="1918914" y="2229998"/>
            <a:ext cx="5100" cy="335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/>
            <a:headEnd type="none" w="med" len="med"/>
            <a:tailEnd type="triangle" w="lg" len="lg"/>
          </a:ln>
        </p:spPr>
      </p:cxnSp>
      <p:cxnSp>
        <p:nvCxnSpPr>
          <p:cNvPr id="101" name="Shape 101"/>
          <p:cNvCxnSpPr>
            <a:stCxn id="97" idx="2"/>
            <a:endCxn id="99" idx="0"/>
          </p:cNvCxnSpPr>
          <p:nvPr/>
        </p:nvCxnSpPr>
        <p:spPr>
          <a:xfrm flipH="1">
            <a:off x="6122500" y="2910850"/>
            <a:ext cx="17400" cy="30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02" name="Shape 102"/>
          <p:cNvSpPr/>
          <p:nvPr/>
        </p:nvSpPr>
        <p:spPr>
          <a:xfrm>
            <a:off x="1526634" y="1018068"/>
            <a:ext cx="2379564" cy="1212192"/>
          </a:xfrm>
          <a:prstGeom prst="flowChartMultidocumen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corpus</a:t>
            </a:r>
          </a:p>
        </p:txBody>
      </p:sp>
      <p:cxnSp>
        <p:nvCxnSpPr>
          <p:cNvPr id="103" name="Shape 103"/>
          <p:cNvCxnSpPr>
            <a:stCxn id="99" idx="2"/>
          </p:cNvCxnSpPr>
          <p:nvPr/>
        </p:nvCxnSpPr>
        <p:spPr>
          <a:xfrm>
            <a:off x="6122541" y="3598174"/>
            <a:ext cx="900" cy="55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04" name="Shape 104"/>
          <p:cNvSpPr/>
          <p:nvPr/>
        </p:nvSpPr>
        <p:spPr>
          <a:xfrm>
            <a:off x="6935067" y="3953617"/>
            <a:ext cx="1262141" cy="622295"/>
          </a:xfrm>
          <a:prstGeom prst="flowChartMultidocumen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corpus</a:t>
            </a:r>
          </a:p>
        </p:txBody>
      </p:sp>
      <p:sp>
        <p:nvSpPr>
          <p:cNvPr id="105" name="Shape 105"/>
          <p:cNvSpPr/>
          <p:nvPr/>
        </p:nvSpPr>
        <p:spPr>
          <a:xfrm>
            <a:off x="7148095" y="3218074"/>
            <a:ext cx="984300" cy="380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</p:txBody>
      </p:sp>
      <p:cxnSp>
        <p:nvCxnSpPr>
          <p:cNvPr id="106" name="Shape 106"/>
          <p:cNvCxnSpPr>
            <a:stCxn id="104" idx="0"/>
            <a:endCxn id="105" idx="2"/>
          </p:cNvCxnSpPr>
          <p:nvPr/>
        </p:nvCxnSpPr>
        <p:spPr>
          <a:xfrm rot="10800000">
            <a:off x="7640369" y="3598117"/>
            <a:ext cx="12600" cy="35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107" name="Shape 107"/>
          <p:cNvCxnSpPr>
            <a:stCxn id="105" idx="1"/>
            <a:endCxn id="99" idx="3"/>
          </p:cNvCxnSpPr>
          <p:nvPr/>
        </p:nvCxnSpPr>
        <p:spPr>
          <a:xfrm rot="10800000">
            <a:off x="6845695" y="3408124"/>
            <a:ext cx="30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108" name="Shape 108"/>
          <p:cNvCxnSpPr>
            <a:stCxn id="95" idx="3"/>
            <a:endCxn id="97" idx="1"/>
          </p:cNvCxnSpPr>
          <p:nvPr/>
        </p:nvCxnSpPr>
        <p:spPr>
          <a:xfrm rot="10800000" flipH="1">
            <a:off x="4576497" y="2624445"/>
            <a:ext cx="737700" cy="333600"/>
          </a:xfrm>
          <a:prstGeom prst="bentConnector3">
            <a:avLst>
              <a:gd name="adj1" fmla="val 49997"/>
            </a:avLst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sp>
        <p:nvSpPr>
          <p:cNvPr id="109" name="Shape 109"/>
          <p:cNvSpPr/>
          <p:nvPr/>
        </p:nvSpPr>
        <p:spPr>
          <a:xfrm>
            <a:off x="5674515" y="4152143"/>
            <a:ext cx="897599" cy="383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p(y|x)</a:t>
            </a:r>
          </a:p>
        </p:txBody>
      </p:sp>
      <p:cxnSp>
        <p:nvCxnSpPr>
          <p:cNvPr id="110" name="Shape 110"/>
          <p:cNvCxnSpPr>
            <a:stCxn id="96" idx="2"/>
            <a:endCxn id="97" idx="0"/>
          </p:cNvCxnSpPr>
          <p:nvPr/>
        </p:nvCxnSpPr>
        <p:spPr>
          <a:xfrm rot="5400000">
            <a:off x="5922649" y="2096825"/>
            <a:ext cx="458400" cy="24000"/>
          </a:xfrm>
          <a:prstGeom prst="bentConnector3">
            <a:avLst>
              <a:gd name="adj1" fmla="val 50014"/>
            </a:avLst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111" name="Shape 111"/>
          <p:cNvCxnSpPr>
            <a:stCxn id="102" idx="3"/>
            <a:endCxn id="96" idx="1"/>
          </p:cNvCxnSpPr>
          <p:nvPr/>
        </p:nvCxnSpPr>
        <p:spPr>
          <a:xfrm rot="10800000" flipH="1">
            <a:off x="3906198" y="1448664"/>
            <a:ext cx="1273500" cy="175500"/>
          </a:xfrm>
          <a:prstGeom prst="bentConnector3">
            <a:avLst>
              <a:gd name="adj1" fmla="val 49994"/>
            </a:avLst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sp>
        <p:nvSpPr>
          <p:cNvPr id="112" name="Shape 112"/>
          <p:cNvSpPr/>
          <p:nvPr/>
        </p:nvSpPr>
        <p:spPr>
          <a:xfrm>
            <a:off x="5707853" y="1310977"/>
            <a:ext cx="872700" cy="2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Contributions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u="sng" dirty="0"/>
              <a:t>RDN Boost</a:t>
            </a:r>
            <a:r>
              <a:rPr lang="en" dirty="0"/>
              <a:t> algorithm on benchmark Relation Extraction task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u="sng" dirty="0"/>
              <a:t>Joint learning</a:t>
            </a:r>
            <a:r>
              <a:rPr lang="en" dirty="0"/>
              <a:t> of target relations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u="sng" dirty="0"/>
              <a:t>Weak supervision</a:t>
            </a:r>
            <a:r>
              <a:rPr lang="en" dirty="0"/>
              <a:t> through knowledge rules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u="sng" dirty="0"/>
              <a:t>word2vec</a:t>
            </a:r>
            <a:r>
              <a:rPr lang="en" dirty="0"/>
              <a:t> relational features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dirty="0"/>
              <a:t>Incorporating </a:t>
            </a:r>
            <a:r>
              <a:rPr lang="en" u="sng" dirty="0"/>
              <a:t>human advice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006197" y="2559795"/>
            <a:ext cx="3570300" cy="79649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209650" y="1008375"/>
            <a:ext cx="3570300" cy="861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5352701" y="1359637"/>
            <a:ext cx="1742700" cy="3555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 NLP facts</a:t>
            </a:r>
          </a:p>
        </p:txBody>
      </p:sp>
      <p:sp>
        <p:nvSpPr>
          <p:cNvPr id="126" name="Shape 126"/>
          <p:cNvSpPr/>
          <p:nvPr/>
        </p:nvSpPr>
        <p:spPr>
          <a:xfrm>
            <a:off x="2836673" y="2970398"/>
            <a:ext cx="1539000" cy="249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annotations</a:t>
            </a:r>
          </a:p>
        </p:txBody>
      </p:sp>
      <p:sp>
        <p:nvSpPr>
          <p:cNvPr id="127" name="Shape 127"/>
          <p:cNvSpPr/>
          <p:nvPr/>
        </p:nvSpPr>
        <p:spPr>
          <a:xfrm>
            <a:off x="1091964" y="2970398"/>
            <a:ext cx="1653900" cy="249300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 i="0" u="none" strike="noStrike" cap="none">
                <a:latin typeface="Calibri"/>
                <a:ea typeface="Calibri"/>
                <a:cs typeface="Calibri"/>
                <a:sym typeface="Calibri"/>
              </a:rPr>
              <a:t>Weakly supervised</a:t>
            </a:r>
          </a:p>
        </p:txBody>
      </p:sp>
      <p:sp>
        <p:nvSpPr>
          <p:cNvPr id="128" name="Shape 128"/>
          <p:cNvSpPr/>
          <p:nvPr/>
        </p:nvSpPr>
        <p:spPr>
          <a:xfrm>
            <a:off x="2088476" y="2585675"/>
            <a:ext cx="1539000" cy="2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Labels</a:t>
            </a:r>
          </a:p>
        </p:txBody>
      </p:sp>
      <p:sp>
        <p:nvSpPr>
          <p:cNvPr id="129" name="Shape 129"/>
          <p:cNvSpPr/>
          <p:nvPr/>
        </p:nvSpPr>
        <p:spPr>
          <a:xfrm>
            <a:off x="5399391" y="3218074"/>
            <a:ext cx="1446299" cy="380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Learned models</a:t>
            </a:r>
          </a:p>
        </p:txBody>
      </p:sp>
      <p:cxnSp>
        <p:nvCxnSpPr>
          <p:cNvPr id="130" name="Shape 130"/>
          <p:cNvCxnSpPr>
            <a:endCxn id="127" idx="0"/>
          </p:cNvCxnSpPr>
          <p:nvPr/>
        </p:nvCxnSpPr>
        <p:spPr>
          <a:xfrm>
            <a:off x="1918914" y="2229998"/>
            <a:ext cx="0" cy="74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/>
            <a:headEnd type="none" w="med" len="med"/>
            <a:tailEnd type="triangle" w="lg" len="lg"/>
          </a:ln>
        </p:spPr>
      </p:cxnSp>
      <p:cxnSp>
        <p:nvCxnSpPr>
          <p:cNvPr id="131" name="Shape 131"/>
          <p:cNvCxnSpPr>
            <a:stCxn id="132" idx="2"/>
            <a:endCxn id="129" idx="0"/>
          </p:cNvCxnSpPr>
          <p:nvPr/>
        </p:nvCxnSpPr>
        <p:spPr>
          <a:xfrm flipH="1">
            <a:off x="6122541" y="2840674"/>
            <a:ext cx="2100" cy="377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1526634" y="1018068"/>
            <a:ext cx="2379564" cy="1212192"/>
          </a:xfrm>
          <a:prstGeom prst="flowChartMultidocumen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corpus</a:t>
            </a:r>
          </a:p>
        </p:txBody>
      </p:sp>
      <p:cxnSp>
        <p:nvCxnSpPr>
          <p:cNvPr id="134" name="Shape 134"/>
          <p:cNvCxnSpPr>
            <a:stCxn id="129" idx="2"/>
          </p:cNvCxnSpPr>
          <p:nvPr/>
        </p:nvCxnSpPr>
        <p:spPr>
          <a:xfrm>
            <a:off x="6122541" y="3598174"/>
            <a:ext cx="900" cy="554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5" name="Shape 135"/>
          <p:cNvSpPr/>
          <p:nvPr/>
        </p:nvSpPr>
        <p:spPr>
          <a:xfrm>
            <a:off x="6935067" y="3953617"/>
            <a:ext cx="1262141" cy="622295"/>
          </a:xfrm>
          <a:prstGeom prst="flowChartMultidocumen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corpus</a:t>
            </a:r>
          </a:p>
        </p:txBody>
      </p:sp>
      <p:sp>
        <p:nvSpPr>
          <p:cNvPr id="136" name="Shape 136"/>
          <p:cNvSpPr/>
          <p:nvPr/>
        </p:nvSpPr>
        <p:spPr>
          <a:xfrm>
            <a:off x="7148095" y="3218074"/>
            <a:ext cx="984300" cy="380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</p:txBody>
      </p:sp>
      <p:cxnSp>
        <p:nvCxnSpPr>
          <p:cNvPr id="137" name="Shape 137"/>
          <p:cNvCxnSpPr>
            <a:stCxn id="135" idx="0"/>
            <a:endCxn id="136" idx="2"/>
          </p:cNvCxnSpPr>
          <p:nvPr/>
        </p:nvCxnSpPr>
        <p:spPr>
          <a:xfrm rot="10800000">
            <a:off x="7640369" y="3598117"/>
            <a:ext cx="12600" cy="35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138" name="Shape 138"/>
          <p:cNvCxnSpPr>
            <a:stCxn id="136" idx="1"/>
            <a:endCxn id="129" idx="3"/>
          </p:cNvCxnSpPr>
          <p:nvPr/>
        </p:nvCxnSpPr>
        <p:spPr>
          <a:xfrm rot="10800000">
            <a:off x="6845695" y="3408124"/>
            <a:ext cx="30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139" name="Shape 139"/>
          <p:cNvCxnSpPr>
            <a:stCxn id="123" idx="3"/>
            <a:endCxn id="140" idx="1"/>
          </p:cNvCxnSpPr>
          <p:nvPr/>
        </p:nvCxnSpPr>
        <p:spPr>
          <a:xfrm rot="10800000" flipH="1">
            <a:off x="4576497" y="2548845"/>
            <a:ext cx="791700" cy="4092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sp>
        <p:nvSpPr>
          <p:cNvPr id="141" name="Shape 141"/>
          <p:cNvSpPr/>
          <p:nvPr/>
        </p:nvSpPr>
        <p:spPr>
          <a:xfrm>
            <a:off x="5674515" y="4152143"/>
            <a:ext cx="897599" cy="383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p(y|x)</a:t>
            </a:r>
          </a:p>
        </p:txBody>
      </p:sp>
      <p:cxnSp>
        <p:nvCxnSpPr>
          <p:cNvPr id="142" name="Shape 142"/>
          <p:cNvCxnSpPr>
            <a:stCxn id="124" idx="2"/>
            <a:endCxn id="140" idx="0"/>
          </p:cNvCxnSpPr>
          <p:nvPr/>
        </p:nvCxnSpPr>
        <p:spPr>
          <a:xfrm rot="5400000">
            <a:off x="6398400" y="1665975"/>
            <a:ext cx="392100" cy="800700"/>
          </a:xfrm>
          <a:prstGeom prst="bentConnector3">
            <a:avLst>
              <a:gd name="adj1" fmla="val 50016"/>
            </a:avLst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143" name="Shape 143"/>
          <p:cNvCxnSpPr>
            <a:stCxn id="133" idx="3"/>
            <a:endCxn id="124" idx="1"/>
          </p:cNvCxnSpPr>
          <p:nvPr/>
        </p:nvCxnSpPr>
        <p:spPr>
          <a:xfrm rot="10800000" flipH="1">
            <a:off x="3906198" y="1439364"/>
            <a:ext cx="1303500" cy="184800"/>
          </a:xfrm>
          <a:prstGeom prst="bentConnector3">
            <a:avLst>
              <a:gd name="adj1" fmla="val 49998"/>
            </a:avLst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  <p:sp>
        <p:nvSpPr>
          <p:cNvPr id="144" name="Shape 144"/>
          <p:cNvSpPr/>
          <p:nvPr/>
        </p:nvSpPr>
        <p:spPr>
          <a:xfrm>
            <a:off x="5607778" y="723477"/>
            <a:ext cx="872700" cy="2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</a:p>
        </p:txBody>
      </p:sp>
      <p:sp>
        <p:nvSpPr>
          <p:cNvPr id="145" name="Shape 145"/>
          <p:cNvSpPr/>
          <p:nvPr/>
        </p:nvSpPr>
        <p:spPr>
          <a:xfrm>
            <a:off x="1292383" y="4182678"/>
            <a:ext cx="1253100" cy="502500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latin typeface="Calibri"/>
                <a:ea typeface="Calibri"/>
                <a:cs typeface="Calibri"/>
                <a:sym typeface="Calibri"/>
              </a:rPr>
              <a:t>Knowledge rules</a:t>
            </a:r>
          </a:p>
        </p:txBody>
      </p:sp>
      <p:cxnSp>
        <p:nvCxnSpPr>
          <p:cNvPr id="146" name="Shape 146"/>
          <p:cNvCxnSpPr>
            <a:stCxn id="145" idx="0"/>
            <a:endCxn id="127" idx="2"/>
          </p:cNvCxnSpPr>
          <p:nvPr/>
        </p:nvCxnSpPr>
        <p:spPr>
          <a:xfrm rot="-5400000">
            <a:off x="1437733" y="3700878"/>
            <a:ext cx="963000" cy="6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chemeClr val="dk1"/>
            </a:solidFill>
            <a:prstDash val="dash"/>
            <a:miter/>
            <a:headEnd type="none" w="med" len="med"/>
            <a:tailEnd type="triangle" w="lg" len="lg"/>
          </a:ln>
        </p:spPr>
      </p:cxnSp>
      <p:cxnSp>
        <p:nvCxnSpPr>
          <p:cNvPr id="147" name="Shape 147"/>
          <p:cNvCxnSpPr>
            <a:endCxn id="126" idx="0"/>
          </p:cNvCxnSpPr>
          <p:nvPr/>
        </p:nvCxnSpPr>
        <p:spPr>
          <a:xfrm>
            <a:off x="3606173" y="2108798"/>
            <a:ext cx="0" cy="861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sp>
        <p:nvSpPr>
          <p:cNvPr id="140" name="Shape 140"/>
          <p:cNvSpPr/>
          <p:nvPr/>
        </p:nvSpPr>
        <p:spPr>
          <a:xfrm>
            <a:off x="5368200" y="2262500"/>
            <a:ext cx="1651500" cy="572700"/>
          </a:xfrm>
          <a:prstGeom prst="rect">
            <a:avLst/>
          </a:prstGeom>
          <a:solidFill>
            <a:srgbClr val="CCCCCC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smtClean="0">
                <a:latin typeface="Calibri"/>
                <a:ea typeface="Calibri"/>
                <a:cs typeface="Calibri"/>
                <a:sym typeface="Calibri"/>
              </a:rPr>
              <a:t>Boosted RDN learner</a:t>
            </a:r>
            <a:endParaRPr lang="en" sz="2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238400" y="1359650"/>
            <a:ext cx="1446300" cy="355500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latin typeface="Calibri"/>
                <a:ea typeface="Calibri"/>
                <a:cs typeface="Calibri"/>
                <a:sym typeface="Calibri"/>
              </a:rPr>
              <a:t>word2vec</a:t>
            </a:r>
          </a:p>
        </p:txBody>
      </p:sp>
      <p:sp>
        <p:nvSpPr>
          <p:cNvPr id="150" name="Shape 150"/>
          <p:cNvSpPr/>
          <p:nvPr/>
        </p:nvSpPr>
        <p:spPr>
          <a:xfrm>
            <a:off x="7238400" y="2366425"/>
            <a:ext cx="1446300" cy="355500"/>
          </a:xfrm>
          <a:prstGeom prst="rect">
            <a:avLst/>
          </a:prstGeom>
          <a:solidFill>
            <a:srgbClr val="D9D9D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500" b="1">
                <a:latin typeface="Calibri"/>
                <a:ea typeface="Calibri"/>
                <a:cs typeface="Calibri"/>
                <a:sym typeface="Calibri"/>
              </a:rPr>
              <a:t>Advice</a:t>
            </a:r>
          </a:p>
        </p:txBody>
      </p:sp>
      <p:cxnSp>
        <p:nvCxnSpPr>
          <p:cNvPr id="151" name="Shape 151"/>
          <p:cNvCxnSpPr/>
          <p:nvPr/>
        </p:nvCxnSpPr>
        <p:spPr>
          <a:xfrm rot="10800000">
            <a:off x="7019695" y="2539589"/>
            <a:ext cx="30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1062</Words>
  <Application>Microsoft Macintosh PowerPoint</Application>
  <PresentationFormat>On-screen Show (16:9)</PresentationFormat>
  <Paragraphs>248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Cambria</vt:lpstr>
      <vt:lpstr>Comic Sans MS</vt:lpstr>
      <vt:lpstr>Noto Sans Symbols</vt:lpstr>
      <vt:lpstr>Times New Roman</vt:lpstr>
      <vt:lpstr>Arial</vt:lpstr>
      <vt:lpstr>Open Sans</vt:lpstr>
      <vt:lpstr>simple-dark-2</vt:lpstr>
      <vt:lpstr>Learning Relational Dependency Networks for Relation Extraction</vt:lpstr>
      <vt:lpstr>Knowledge Extraction </vt:lpstr>
      <vt:lpstr>Motivating Task - TAC KBP</vt:lpstr>
      <vt:lpstr>Motivating Task - TAC KBP</vt:lpstr>
      <vt:lpstr>Motivating Task - TAC KBP</vt:lpstr>
      <vt:lpstr>TAC-KBP Challenges </vt:lpstr>
      <vt:lpstr>System Overview</vt:lpstr>
      <vt:lpstr>Contributions</vt:lpstr>
      <vt:lpstr>System Overview</vt:lpstr>
      <vt:lpstr>Dependency Network</vt:lpstr>
      <vt:lpstr>Relational Dependency Network (RDN)</vt:lpstr>
      <vt:lpstr>RDN Example</vt:lpstr>
      <vt:lpstr>Gradient (Tree) Boosting  [Friedman Annals of Statistics 29(5):1189-1232, 2001]</vt:lpstr>
      <vt:lpstr>Gradient (Tree) Boosting  [Friedman Annals of Statistics 29(5):1189-1232, 2001]</vt:lpstr>
      <vt:lpstr>Feature Extraction Pipeline</vt:lpstr>
      <vt:lpstr>NLP Features</vt:lpstr>
      <vt:lpstr>word2vec features</vt:lpstr>
      <vt:lpstr>Feature Extraction Pipeline</vt:lpstr>
      <vt:lpstr>Joint Learning</vt:lpstr>
      <vt:lpstr>Incorporating Human Advice</vt:lpstr>
      <vt:lpstr>Weak Supervision</vt:lpstr>
      <vt:lpstr>System Overview</vt:lpstr>
      <vt:lpstr>Experimental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Future Work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Relational Dependency Networks for Relation Extraction</dc:title>
  <cp:lastModifiedBy>Sriraam N</cp:lastModifiedBy>
  <cp:revision>12</cp:revision>
  <dcterms:modified xsi:type="dcterms:W3CDTF">2016-08-30T01:26:18Z</dcterms:modified>
</cp:coreProperties>
</file>